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59" r:id="rId4"/>
    <p:sldId id="260" r:id="rId5"/>
    <p:sldId id="261" r:id="rId6"/>
    <p:sldId id="262" r:id="rId7"/>
    <p:sldId id="263" r:id="rId8"/>
    <p:sldId id="264" r:id="rId9"/>
    <p:sldId id="265" r:id="rId10"/>
    <p:sldId id="288" r:id="rId11"/>
    <p:sldId id="266" r:id="rId12"/>
    <p:sldId id="267" r:id="rId13"/>
    <p:sldId id="271" r:id="rId14"/>
    <p:sldId id="268" r:id="rId15"/>
    <p:sldId id="269" r:id="rId16"/>
    <p:sldId id="270"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pPr/>
              <a:t>5/13/2019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pPr/>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10</a:t>
            </a:fld>
            <a:endParaRPr lang="en-US"/>
          </a:p>
        </p:txBody>
      </p:sp>
    </p:spTree>
    <p:extLst>
      <p:ext uri="{BB962C8B-B14F-4D97-AF65-F5344CB8AC3E}">
        <p14:creationId xmlns:p14="http://schemas.microsoft.com/office/powerpoint/2010/main" val="354416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11</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12</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13</a:t>
            </a:fld>
            <a:endParaRPr lang="en-US"/>
          </a:p>
        </p:txBody>
      </p:sp>
    </p:spTree>
    <p:extLst>
      <p:ext uri="{BB962C8B-B14F-4D97-AF65-F5344CB8AC3E}">
        <p14:creationId xmlns:p14="http://schemas.microsoft.com/office/powerpoint/2010/main" val="684706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14</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15</a:t>
            </a:fld>
            <a:endParaRPr lang="en-US"/>
          </a:p>
        </p:txBody>
      </p:sp>
    </p:spTree>
    <p:extLst>
      <p:ext uri="{BB962C8B-B14F-4D97-AF65-F5344CB8AC3E}">
        <p14:creationId xmlns:p14="http://schemas.microsoft.com/office/powerpoint/2010/main" val="3773031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16</a:t>
            </a:fld>
            <a:endParaRPr lang="en-US"/>
          </a:p>
        </p:txBody>
      </p:sp>
    </p:spTree>
    <p:extLst>
      <p:ext uri="{BB962C8B-B14F-4D97-AF65-F5344CB8AC3E}">
        <p14:creationId xmlns:p14="http://schemas.microsoft.com/office/powerpoint/2010/main" val="3099014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17</a:t>
            </a:fld>
            <a:endParaRPr lang="en-US"/>
          </a:p>
        </p:txBody>
      </p:sp>
    </p:spTree>
    <p:extLst>
      <p:ext uri="{BB962C8B-B14F-4D97-AF65-F5344CB8AC3E}">
        <p14:creationId xmlns:p14="http://schemas.microsoft.com/office/powerpoint/2010/main" val="4048992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18</a:t>
            </a:fld>
            <a:endParaRPr lang="en-US"/>
          </a:p>
        </p:txBody>
      </p:sp>
    </p:spTree>
    <p:extLst>
      <p:ext uri="{BB962C8B-B14F-4D97-AF65-F5344CB8AC3E}">
        <p14:creationId xmlns:p14="http://schemas.microsoft.com/office/powerpoint/2010/main" val="2613682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19</a:t>
            </a:fld>
            <a:endParaRPr lang="en-US"/>
          </a:p>
        </p:txBody>
      </p:sp>
    </p:spTree>
    <p:extLst>
      <p:ext uri="{BB962C8B-B14F-4D97-AF65-F5344CB8AC3E}">
        <p14:creationId xmlns:p14="http://schemas.microsoft.com/office/powerpoint/2010/main" val="412193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20</a:t>
            </a:fld>
            <a:endParaRPr lang="en-US"/>
          </a:p>
        </p:txBody>
      </p:sp>
    </p:spTree>
    <p:extLst>
      <p:ext uri="{BB962C8B-B14F-4D97-AF65-F5344CB8AC3E}">
        <p14:creationId xmlns:p14="http://schemas.microsoft.com/office/powerpoint/2010/main" val="1429127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21</a:t>
            </a:fld>
            <a:endParaRPr lang="en-US"/>
          </a:p>
        </p:txBody>
      </p:sp>
    </p:spTree>
    <p:extLst>
      <p:ext uri="{BB962C8B-B14F-4D97-AF65-F5344CB8AC3E}">
        <p14:creationId xmlns:p14="http://schemas.microsoft.com/office/powerpoint/2010/main" val="631635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22</a:t>
            </a:fld>
            <a:endParaRPr lang="en-US"/>
          </a:p>
        </p:txBody>
      </p:sp>
    </p:spTree>
    <p:extLst>
      <p:ext uri="{BB962C8B-B14F-4D97-AF65-F5344CB8AC3E}">
        <p14:creationId xmlns:p14="http://schemas.microsoft.com/office/powerpoint/2010/main" val="2236013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23</a:t>
            </a:fld>
            <a:endParaRPr lang="en-US"/>
          </a:p>
        </p:txBody>
      </p:sp>
    </p:spTree>
    <p:extLst>
      <p:ext uri="{BB962C8B-B14F-4D97-AF65-F5344CB8AC3E}">
        <p14:creationId xmlns:p14="http://schemas.microsoft.com/office/powerpoint/2010/main" val="1398417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24</a:t>
            </a:fld>
            <a:endParaRPr lang="en-US"/>
          </a:p>
        </p:txBody>
      </p:sp>
    </p:spTree>
    <p:extLst>
      <p:ext uri="{BB962C8B-B14F-4D97-AF65-F5344CB8AC3E}">
        <p14:creationId xmlns:p14="http://schemas.microsoft.com/office/powerpoint/2010/main" val="462117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25</a:t>
            </a:fld>
            <a:endParaRPr lang="en-US"/>
          </a:p>
        </p:txBody>
      </p:sp>
    </p:spTree>
    <p:extLst>
      <p:ext uri="{BB962C8B-B14F-4D97-AF65-F5344CB8AC3E}">
        <p14:creationId xmlns:p14="http://schemas.microsoft.com/office/powerpoint/2010/main" val="3564834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26</a:t>
            </a:fld>
            <a:endParaRPr lang="en-US"/>
          </a:p>
        </p:txBody>
      </p:sp>
    </p:spTree>
    <p:extLst>
      <p:ext uri="{BB962C8B-B14F-4D97-AF65-F5344CB8AC3E}">
        <p14:creationId xmlns:p14="http://schemas.microsoft.com/office/powerpoint/2010/main" val="2129803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27</a:t>
            </a:fld>
            <a:endParaRPr lang="en-US"/>
          </a:p>
        </p:txBody>
      </p:sp>
    </p:spTree>
    <p:extLst>
      <p:ext uri="{BB962C8B-B14F-4D97-AF65-F5344CB8AC3E}">
        <p14:creationId xmlns:p14="http://schemas.microsoft.com/office/powerpoint/2010/main" val="3315201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28</a:t>
            </a:fld>
            <a:endParaRPr lang="en-US"/>
          </a:p>
        </p:txBody>
      </p:sp>
    </p:spTree>
    <p:extLst>
      <p:ext uri="{BB962C8B-B14F-4D97-AF65-F5344CB8AC3E}">
        <p14:creationId xmlns:p14="http://schemas.microsoft.com/office/powerpoint/2010/main" val="919551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29</a:t>
            </a:fld>
            <a:endParaRPr lang="en-US"/>
          </a:p>
        </p:txBody>
      </p:sp>
    </p:spTree>
    <p:extLst>
      <p:ext uri="{BB962C8B-B14F-4D97-AF65-F5344CB8AC3E}">
        <p14:creationId xmlns:p14="http://schemas.microsoft.com/office/powerpoint/2010/main" val="4179531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30</a:t>
            </a:fld>
            <a:endParaRPr lang="en-US"/>
          </a:p>
        </p:txBody>
      </p:sp>
    </p:spTree>
    <p:extLst>
      <p:ext uri="{BB962C8B-B14F-4D97-AF65-F5344CB8AC3E}">
        <p14:creationId xmlns:p14="http://schemas.microsoft.com/office/powerpoint/2010/main" val="3856052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31</a:t>
            </a:fld>
            <a:endParaRPr lang="en-US"/>
          </a:p>
        </p:txBody>
      </p:sp>
    </p:spTree>
    <p:extLst>
      <p:ext uri="{BB962C8B-B14F-4D97-AF65-F5344CB8AC3E}">
        <p14:creationId xmlns:p14="http://schemas.microsoft.com/office/powerpoint/2010/main" val="3599332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32</a:t>
            </a:fld>
            <a:endParaRPr lang="en-US"/>
          </a:p>
        </p:txBody>
      </p:sp>
    </p:spTree>
    <p:extLst>
      <p:ext uri="{BB962C8B-B14F-4D97-AF65-F5344CB8AC3E}">
        <p14:creationId xmlns:p14="http://schemas.microsoft.com/office/powerpoint/2010/main" val="423893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5</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6</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7</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8</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9</a:t>
            </a:fld>
            <a:endParaRPr lang="en-US"/>
          </a:p>
        </p:txBody>
      </p:sp>
    </p:spTree>
    <p:extLst>
      <p:ext uri="{BB962C8B-B14F-4D97-AF65-F5344CB8AC3E}">
        <p14:creationId xmlns:p14="http://schemas.microsoft.com/office/powerpoint/2010/main" val="189510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arm-survey.pr.ac.rs/"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9.xml.rels><?xml version="1.0" encoding="UTF-8" standalone="yes"?>
<Relationships xmlns="http://schemas.openxmlformats.org/package/2006/relationships"><Relationship Id="rId8" Type="http://schemas.openxmlformats.org/officeDocument/2006/relationships/hyperlink" Target="http://www.swarm.ucg.ac.me/" TargetMode="External"/><Relationship Id="rId3" Type="http://schemas.openxmlformats.org/officeDocument/2006/relationships/image" Target="../media/image2.tiff"/><Relationship Id="rId7" Type="http://schemas.openxmlformats.org/officeDocument/2006/relationships/hyperlink" Target="http://www.swarm.ni.ac.r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swarm.ni.ac.rs/activities?id=10"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8" Type="http://schemas.openxmlformats.org/officeDocument/2006/relationships/hyperlink" Target="http://www.swarm.ni.ac.rs/activities?id=9" TargetMode="External"/><Relationship Id="rId3" Type="http://schemas.openxmlformats.org/officeDocument/2006/relationships/image" Target="../media/image2.tiff"/><Relationship Id="rId7" Type="http://schemas.openxmlformats.org/officeDocument/2006/relationships/hyperlink" Target="http://www.swarm.ni.ac.rs/activities?id=1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swarm.ni.ac.rs/activities?id=8"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tiff"/><Relationship Id="rId10" Type="http://schemas.openxmlformats.org/officeDocument/2006/relationships/image" Target="../media/image9.jpeg"/><Relationship Id="rId4" Type="http://schemas.openxmlformats.org/officeDocument/2006/relationships/image" Target="../media/image3.tiff"/><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2.tiff"/><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4.tiff"/><Relationship Id="rId10" Type="http://schemas.openxmlformats.org/officeDocument/2006/relationships/image" Target="../media/image15.png"/><Relationship Id="rId4" Type="http://schemas.openxmlformats.org/officeDocument/2006/relationships/image" Target="../media/image3.tiff"/><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normAutofit lnSpcReduction="10000"/>
          </a:bodyPr>
          <a:lstStyle/>
          <a:p>
            <a:r>
              <a:rPr lang="sr-Latn-BA"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SWARM project </a:t>
            </a:r>
          </a:p>
          <a:p>
            <a:r>
              <a:rPr lang="bs-Latn-BA" dirty="0" smtClean="0">
                <a:solidFill>
                  <a:schemeClr val="accent1">
                    <a:lumMod val="75000"/>
                  </a:schemeClr>
                </a:solidFill>
              </a:rPr>
              <a:t>Implementation </a:t>
            </a:r>
            <a:r>
              <a:rPr lang="bs-Latn-BA" dirty="0">
                <a:solidFill>
                  <a:schemeClr val="accent1">
                    <a:lumMod val="75000"/>
                  </a:schemeClr>
                </a:solidFill>
              </a:rPr>
              <a:t>of Activities</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a:solidFill>
                  <a:schemeClr val="accent1">
                    <a:lumMod val="75000"/>
                  </a:schemeClr>
                </a:solidFill>
                <a:latin typeface="Calibri Light" pitchFamily="34" charset="0"/>
                <a:cs typeface="Calibri Light" pitchFamily="34" charset="0"/>
              </a:rPr>
              <a:t>Goran Sekulić</a:t>
            </a:r>
          </a:p>
          <a:p>
            <a:r>
              <a:rPr lang="sr-Latn-BA" sz="1800" dirty="0">
                <a:solidFill>
                  <a:schemeClr val="accent1">
                    <a:lumMod val="75000"/>
                  </a:schemeClr>
                </a:solidFill>
                <a:latin typeface="Calibri Light" pitchFamily="34" charset="0"/>
                <a:cs typeface="Calibri Light" pitchFamily="34" charset="0"/>
              </a:rPr>
              <a:t>University of Montenegro, Faculty od Civil Engineering </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a:solidFill>
                  <a:schemeClr val="accent1">
                    <a:lumMod val="75000"/>
                  </a:schemeClr>
                </a:solidFill>
                <a:latin typeface="Calibri Light" pitchFamily="34" charset="0"/>
                <a:cs typeface="Calibri Light" pitchFamily="34" charset="0"/>
              </a:rPr>
              <a:t>Field Monitoring Visit</a:t>
            </a:r>
            <a:r>
              <a:rPr lang="en-US" sz="1800" dirty="0">
                <a:solidFill>
                  <a:schemeClr val="accent1">
                    <a:lumMod val="75000"/>
                  </a:schemeClr>
                </a:solidFill>
                <a:latin typeface="Calibri Light" pitchFamily="34" charset="0"/>
                <a:cs typeface="Calibri Light" pitchFamily="34" charset="0"/>
              </a:rPr>
              <a:t> </a:t>
            </a:r>
            <a:r>
              <a:rPr lang="sr-Latn-BA" sz="1800" dirty="0">
                <a:solidFill>
                  <a:schemeClr val="accent1">
                    <a:lumMod val="75000"/>
                  </a:schemeClr>
                </a:solidFill>
                <a:latin typeface="Calibri Light" pitchFamily="34" charset="0"/>
                <a:cs typeface="Calibri Light" pitchFamily="34" charset="0"/>
              </a:rPr>
              <a:t>/ 15 May 2019</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172453"/>
            <a:ext cx="8229600" cy="1143000"/>
          </a:xfrm>
        </p:spPr>
        <p:txBody>
          <a:bodyPr/>
          <a:lstStyle/>
          <a:p>
            <a:r>
              <a:rPr lang="bs-Latn-BA" b="1" dirty="0" smtClean="0">
                <a:solidFill>
                  <a:schemeClr val="tx2"/>
                </a:solidFill>
                <a:latin typeface="Calibri Light" pitchFamily="34" charset="0"/>
                <a:cs typeface="Calibri Light" pitchFamily="34" charset="0"/>
              </a:rPr>
              <a:t>Consortium</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3" name="Picture 2"/>
          <p:cNvPicPr>
            <a:picLocks noChangeAspect="1"/>
          </p:cNvPicPr>
          <p:nvPr/>
        </p:nvPicPr>
        <p:blipFill>
          <a:blip r:embed="rId6"/>
          <a:stretch>
            <a:fillRect/>
          </a:stretch>
        </p:blipFill>
        <p:spPr>
          <a:xfrm>
            <a:off x="1066799" y="1165152"/>
            <a:ext cx="6703411" cy="5027558"/>
          </a:xfrm>
          <a:prstGeom prst="rect">
            <a:avLst/>
          </a:prstGeom>
        </p:spPr>
      </p:pic>
    </p:spTree>
    <p:extLst>
      <p:ext uri="{BB962C8B-B14F-4D97-AF65-F5344CB8AC3E}">
        <p14:creationId xmlns:p14="http://schemas.microsoft.com/office/powerpoint/2010/main" val="1662017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Work Packages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341437"/>
            <a:ext cx="8686800" cy="4525963"/>
          </a:xfrm>
          <a:prstGeom prst="rect">
            <a:avLst/>
          </a:prstGeom>
        </p:spPr>
        <p:txBody>
          <a:bodyPr vert="horz" lIns="91440" tIns="45720" rIns="91440" bIns="45720" rtlCol="0">
            <a:noAutofit/>
          </a:bodyPr>
          <a:lstStyle/>
          <a:p>
            <a:pPr algn="just"/>
            <a:r>
              <a:rPr lang="en-US" sz="2200" b="1" dirty="0" smtClean="0">
                <a:solidFill>
                  <a:schemeClr val="tx2"/>
                </a:solidFill>
                <a:latin typeface="Calibri Light" pitchFamily="34" charset="0"/>
                <a:cs typeface="Calibri Light" pitchFamily="34" charset="0"/>
              </a:rPr>
              <a:t>Preparation WP1</a:t>
            </a:r>
            <a:r>
              <a:rPr lang="en-US" sz="2200" dirty="0" smtClean="0">
                <a:solidFill>
                  <a:schemeClr val="tx2"/>
                </a:solidFill>
                <a:latin typeface="Calibri Light" pitchFamily="34" charset="0"/>
                <a:cs typeface="Calibri Light" pitchFamily="34" charset="0"/>
              </a:rPr>
              <a:t>: </a:t>
            </a:r>
            <a:r>
              <a:rPr lang="en-GB" sz="2200" dirty="0" smtClean="0">
                <a:solidFill>
                  <a:schemeClr val="tx2"/>
                </a:solidFill>
                <a:latin typeface="Calibri Light" pitchFamily="34" charset="0"/>
                <a:cs typeface="Calibri Light" pitchFamily="34" charset="0"/>
              </a:rPr>
              <a:t>Analysis of water resources management in the Western Balkan region</a:t>
            </a:r>
          </a:p>
          <a:p>
            <a:pPr algn="just"/>
            <a:r>
              <a:rPr lang="en-GB" sz="2200" dirty="0" smtClean="0">
                <a:solidFill>
                  <a:schemeClr val="tx2"/>
                </a:solidFill>
                <a:latin typeface="Calibri Light" pitchFamily="34" charset="0"/>
                <a:cs typeface="Calibri Light" pitchFamily="34" charset="0"/>
              </a:rPr>
              <a:t>Leader: </a:t>
            </a:r>
            <a:r>
              <a:rPr lang="en-US" sz="2200" b="1" dirty="0" smtClean="0">
                <a:solidFill>
                  <a:schemeClr val="tx2"/>
                </a:solidFill>
                <a:latin typeface="Calibri Light" pitchFamily="34" charset="0"/>
                <a:cs typeface="Calibri Light" pitchFamily="34" charset="0"/>
              </a:rPr>
              <a:t>University</a:t>
            </a:r>
            <a:r>
              <a:rPr lang="en-US" sz="2200" b="1" dirty="0" smtClean="0">
                <a:solidFill>
                  <a:srgbClr val="419182"/>
                </a:solidFill>
                <a:latin typeface="Calibri Light" pitchFamily="34" charset="0"/>
                <a:cs typeface="Calibri Light" pitchFamily="34" charset="0"/>
              </a:rPr>
              <a:t> </a:t>
            </a:r>
            <a:r>
              <a:rPr lang="en-US" sz="2200" b="1" dirty="0" smtClean="0">
                <a:solidFill>
                  <a:schemeClr val="tx2"/>
                </a:solidFill>
                <a:latin typeface="Calibri Light" pitchFamily="34" charset="0"/>
                <a:cs typeface="Calibri Light" pitchFamily="34" charset="0"/>
              </a:rPr>
              <a:t>of Natural Resources and Life Sciences, Vienna</a:t>
            </a:r>
            <a:r>
              <a:rPr lang="sr-Latn-RS" sz="2200" b="1" dirty="0" smtClean="0">
                <a:solidFill>
                  <a:schemeClr val="tx2"/>
                </a:solidFill>
                <a:latin typeface="Calibri Light" pitchFamily="34" charset="0"/>
                <a:cs typeface="Calibri Light" pitchFamily="34" charset="0"/>
              </a:rPr>
              <a:t> (BOKU)</a:t>
            </a:r>
            <a:endParaRPr lang="en-GB" sz="2200" b="1" dirty="0" smtClean="0">
              <a:solidFill>
                <a:schemeClr val="tx2"/>
              </a:solidFill>
              <a:latin typeface="Calibri Light" pitchFamily="34" charset="0"/>
              <a:cs typeface="Calibri Light" pitchFamily="34" charset="0"/>
            </a:endParaRPr>
          </a:p>
          <a:p>
            <a:pPr algn="just"/>
            <a:endParaRPr lang="en-GB" dirty="0" smtClean="0">
              <a:solidFill>
                <a:schemeClr val="tx2"/>
              </a:solidFill>
              <a:latin typeface="Calibri Light" pitchFamily="34" charset="0"/>
              <a:cs typeface="Calibri Light" pitchFamily="34" charset="0"/>
            </a:endParaRPr>
          </a:p>
          <a:p>
            <a:pPr algn="just"/>
            <a:r>
              <a:rPr lang="sr-Latn-RS" sz="2200" b="1" dirty="0" smtClean="0">
                <a:solidFill>
                  <a:schemeClr val="tx2"/>
                </a:solidFill>
                <a:latin typeface="Calibri Light" pitchFamily="34" charset="0"/>
                <a:cs typeface="Calibri Light" pitchFamily="34" charset="0"/>
              </a:rPr>
              <a:t>Development </a:t>
            </a:r>
            <a:r>
              <a:rPr lang="en-GB" sz="2200" b="1" dirty="0" smtClean="0">
                <a:solidFill>
                  <a:schemeClr val="tx2"/>
                </a:solidFill>
                <a:latin typeface="Calibri Light" pitchFamily="34" charset="0"/>
                <a:cs typeface="Calibri Light" pitchFamily="34" charset="0"/>
              </a:rPr>
              <a:t>WP2</a:t>
            </a:r>
            <a:r>
              <a:rPr lang="en-GB" sz="2200" dirty="0" smtClean="0">
                <a:solidFill>
                  <a:schemeClr val="tx2"/>
                </a:solidFill>
                <a:latin typeface="Calibri Light" pitchFamily="34" charset="0"/>
                <a:cs typeface="Calibri Light" pitchFamily="34" charset="0"/>
              </a:rPr>
              <a:t>: Development of competence-based curricula aligned with EU trends</a:t>
            </a:r>
          </a:p>
          <a:p>
            <a:pPr algn="just"/>
            <a:r>
              <a:rPr lang="en-GB" sz="2200" dirty="0" smtClean="0">
                <a:solidFill>
                  <a:schemeClr val="tx2"/>
                </a:solidFill>
                <a:latin typeface="Calibri Light" pitchFamily="34" charset="0"/>
                <a:cs typeface="Calibri Light" pitchFamily="34" charset="0"/>
              </a:rPr>
              <a:t>Leader: </a:t>
            </a:r>
            <a:r>
              <a:rPr lang="en-GB" sz="2200" b="1" dirty="0" smtClean="0">
                <a:solidFill>
                  <a:schemeClr val="tx2"/>
                </a:solidFill>
                <a:latin typeface="Calibri Light" pitchFamily="34" charset="0"/>
                <a:cs typeface="Calibri Light" pitchFamily="34" charset="0"/>
              </a:rPr>
              <a:t>Aristotle University of Thessaloniki </a:t>
            </a:r>
            <a:r>
              <a:rPr lang="sr-Latn-RS" sz="2200" b="1" dirty="0" smtClean="0">
                <a:solidFill>
                  <a:schemeClr val="tx2"/>
                </a:solidFill>
                <a:latin typeface="Calibri Light" pitchFamily="34" charset="0"/>
                <a:cs typeface="Calibri Light" pitchFamily="34" charset="0"/>
              </a:rPr>
              <a:t>(AUTh)</a:t>
            </a:r>
          </a:p>
          <a:p>
            <a:pPr algn="just"/>
            <a:endParaRPr lang="sr-Latn-RS" b="1" dirty="0" smtClean="0">
              <a:solidFill>
                <a:schemeClr val="tx2"/>
              </a:solidFill>
              <a:latin typeface="Calibri Light" pitchFamily="34" charset="0"/>
              <a:cs typeface="Calibri Light" pitchFamily="34" charset="0"/>
            </a:endParaRPr>
          </a:p>
          <a:p>
            <a:pPr algn="just"/>
            <a:r>
              <a:rPr lang="sr-Latn-RS" sz="2200" b="1" dirty="0" smtClean="0">
                <a:solidFill>
                  <a:schemeClr val="tx2"/>
                </a:solidFill>
                <a:latin typeface="Calibri Light" pitchFamily="34" charset="0"/>
                <a:cs typeface="Calibri Light" pitchFamily="34" charset="0"/>
              </a:rPr>
              <a:t>Development </a:t>
            </a:r>
            <a:r>
              <a:rPr lang="en-US" sz="2200" b="1" dirty="0" smtClean="0">
                <a:solidFill>
                  <a:schemeClr val="tx2"/>
                </a:solidFill>
                <a:latin typeface="Calibri Light" pitchFamily="34" charset="0"/>
                <a:cs typeface="Calibri Light" pitchFamily="34" charset="0"/>
              </a:rPr>
              <a:t>WP</a:t>
            </a:r>
            <a:r>
              <a:rPr lang="sr-Latn-RS" sz="2200" b="1" dirty="0" smtClean="0">
                <a:solidFill>
                  <a:schemeClr val="tx2"/>
                </a:solidFill>
                <a:latin typeface="Calibri Light" pitchFamily="34" charset="0"/>
                <a:cs typeface="Calibri Light" pitchFamily="34" charset="0"/>
              </a:rPr>
              <a:t>3</a:t>
            </a:r>
            <a:r>
              <a:rPr lang="en-US" sz="2200" dirty="0" smtClean="0">
                <a:solidFill>
                  <a:schemeClr val="tx2"/>
                </a:solidFill>
                <a:latin typeface="Calibri Light" pitchFamily="34" charset="0"/>
                <a:cs typeface="Calibri Light" pitchFamily="34" charset="0"/>
              </a:rPr>
              <a:t>: </a:t>
            </a:r>
            <a:r>
              <a:rPr lang="en-GB" sz="2200" dirty="0" smtClean="0">
                <a:solidFill>
                  <a:schemeClr val="tx2"/>
                </a:solidFill>
                <a:latin typeface="Calibri Light" pitchFamily="34" charset="0"/>
                <a:cs typeface="Calibri Light" pitchFamily="34" charset="0"/>
              </a:rPr>
              <a:t>Development of trainings for professionals in water sector</a:t>
            </a:r>
          </a:p>
          <a:p>
            <a:pPr algn="just"/>
            <a:r>
              <a:rPr lang="en-GB" sz="2200" dirty="0" smtClean="0">
                <a:solidFill>
                  <a:schemeClr val="tx2"/>
                </a:solidFill>
                <a:latin typeface="Calibri Light" pitchFamily="34" charset="0"/>
                <a:cs typeface="Calibri Light" pitchFamily="34" charset="0"/>
              </a:rPr>
              <a:t>Leader: </a:t>
            </a:r>
            <a:r>
              <a:rPr lang="bs-Latn-BA" sz="2200" b="1" dirty="0" smtClean="0">
                <a:solidFill>
                  <a:schemeClr val="tx2"/>
                </a:solidFill>
                <a:latin typeface="Calibri Light" pitchFamily="34" charset="0"/>
                <a:cs typeface="Calibri Light" pitchFamily="34" charset="0"/>
              </a:rPr>
              <a:t>University of Pristina in Kosovska Mitrovica (UPKM)</a:t>
            </a:r>
            <a:endParaRPr lang="en-GB" sz="2200" b="1" dirty="0" smtClean="0">
              <a:solidFill>
                <a:schemeClr val="tx2"/>
              </a:solidFill>
              <a:latin typeface="Calibri Light" pitchFamily="34" charset="0"/>
              <a:cs typeface="Calibri Light" pitchFamily="34" charset="0"/>
            </a:endParaRPr>
          </a:p>
          <a:p>
            <a:pPr algn="just"/>
            <a:endParaRPr lang="en-GB" dirty="0" smtClean="0">
              <a:solidFill>
                <a:schemeClr val="tx2"/>
              </a:solidFill>
              <a:latin typeface="Calibri Light" pitchFamily="34" charset="0"/>
              <a:cs typeface="Calibri Light" pitchFamily="34" charset="0"/>
            </a:endParaRPr>
          </a:p>
          <a:p>
            <a:pPr algn="just"/>
            <a:r>
              <a:rPr lang="sr-Latn-RS" sz="2200" b="1" dirty="0" smtClean="0">
                <a:solidFill>
                  <a:schemeClr val="tx2"/>
                </a:solidFill>
                <a:latin typeface="Calibri Light" pitchFamily="34" charset="0"/>
                <a:cs typeface="Calibri Light" pitchFamily="34" charset="0"/>
              </a:rPr>
              <a:t>Development </a:t>
            </a:r>
            <a:r>
              <a:rPr lang="en-GB" sz="2200" b="1" dirty="0" smtClean="0">
                <a:solidFill>
                  <a:schemeClr val="tx2"/>
                </a:solidFill>
                <a:latin typeface="Calibri Light" pitchFamily="34" charset="0"/>
                <a:cs typeface="Calibri Light" pitchFamily="34" charset="0"/>
              </a:rPr>
              <a:t>WP</a:t>
            </a:r>
            <a:r>
              <a:rPr lang="sr-Latn-RS" sz="2200" b="1" dirty="0" smtClean="0">
                <a:solidFill>
                  <a:schemeClr val="tx2"/>
                </a:solidFill>
                <a:latin typeface="Calibri Light" pitchFamily="34" charset="0"/>
                <a:cs typeface="Calibri Light" pitchFamily="34" charset="0"/>
              </a:rPr>
              <a:t>4</a:t>
            </a:r>
            <a:r>
              <a:rPr lang="en-GB" sz="2200" dirty="0" smtClean="0">
                <a:solidFill>
                  <a:schemeClr val="tx2"/>
                </a:solidFill>
                <a:latin typeface="Calibri Light" pitchFamily="34" charset="0"/>
                <a:cs typeface="Calibri Light" pitchFamily="34" charset="0"/>
              </a:rPr>
              <a:t>: </a:t>
            </a:r>
            <a:r>
              <a:rPr lang="en-US" sz="2200" dirty="0" smtClean="0">
                <a:solidFill>
                  <a:schemeClr val="tx2"/>
                </a:solidFill>
                <a:latin typeface="Calibri Light" pitchFamily="34" charset="0"/>
                <a:cs typeface="Calibri Light" pitchFamily="34" charset="0"/>
              </a:rPr>
              <a:t>Implementation of developed master curricula and trainings</a:t>
            </a:r>
            <a:endParaRPr lang="en-GB" sz="2200" dirty="0" smtClean="0">
              <a:solidFill>
                <a:schemeClr val="tx2"/>
              </a:solidFill>
              <a:latin typeface="Calibri Light" pitchFamily="34" charset="0"/>
              <a:cs typeface="Calibri Light" pitchFamily="34" charset="0"/>
            </a:endParaRPr>
          </a:p>
          <a:p>
            <a:pPr algn="just"/>
            <a:r>
              <a:rPr lang="en-GB" sz="2200" dirty="0" smtClean="0">
                <a:solidFill>
                  <a:schemeClr val="tx2"/>
                </a:solidFill>
                <a:latin typeface="Calibri Light" pitchFamily="34" charset="0"/>
                <a:cs typeface="Calibri Light" pitchFamily="34" charset="0"/>
              </a:rPr>
              <a:t>Leader: </a:t>
            </a:r>
            <a:r>
              <a:rPr lang="en-GB" sz="2200" b="1" dirty="0" smtClean="0">
                <a:solidFill>
                  <a:schemeClr val="tx2"/>
                </a:solidFill>
                <a:latin typeface="Calibri Light" pitchFamily="34" charset="0"/>
                <a:cs typeface="Calibri Light" pitchFamily="34" charset="0"/>
              </a:rPr>
              <a:t>Norwegian University of Life Sciences</a:t>
            </a:r>
            <a:r>
              <a:rPr lang="sr-Latn-RS" sz="2200" b="1" dirty="0" smtClean="0">
                <a:solidFill>
                  <a:schemeClr val="tx2"/>
                </a:solidFill>
                <a:latin typeface="Calibri Light" pitchFamily="34" charset="0"/>
                <a:cs typeface="Calibri Light" pitchFamily="34" charset="0"/>
              </a:rPr>
              <a:t> (NMBU)</a:t>
            </a:r>
            <a:endParaRPr kumimoji="0" lang="bs-Latn-BA" sz="22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Work Packages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341437"/>
            <a:ext cx="8686800" cy="4525963"/>
          </a:xfrm>
          <a:prstGeom prst="rect">
            <a:avLst/>
          </a:prstGeom>
        </p:spPr>
        <p:txBody>
          <a:bodyPr vert="horz" lIns="91440" tIns="45720" rIns="91440" bIns="45720" rtlCol="0">
            <a:noAutofit/>
          </a:bodyPr>
          <a:lstStyle/>
          <a:p>
            <a:r>
              <a:rPr lang="sr-Latn-RS" sz="2200" b="1" dirty="0" smtClean="0">
                <a:solidFill>
                  <a:schemeClr val="tx2"/>
                </a:solidFill>
                <a:latin typeface="Calibri Light" pitchFamily="34" charset="0"/>
                <a:cs typeface="Calibri Light" pitchFamily="34" charset="0"/>
              </a:rPr>
              <a:t>Quality Plan</a:t>
            </a:r>
            <a:r>
              <a:rPr lang="en-US" sz="2200" b="1" dirty="0" smtClean="0">
                <a:solidFill>
                  <a:schemeClr val="tx2"/>
                </a:solidFill>
                <a:latin typeface="Calibri Light" pitchFamily="34" charset="0"/>
                <a:cs typeface="Calibri Light" pitchFamily="34" charset="0"/>
              </a:rPr>
              <a:t> WP</a:t>
            </a:r>
            <a:r>
              <a:rPr lang="sr-Latn-RS" sz="2200" b="1" dirty="0" smtClean="0">
                <a:solidFill>
                  <a:schemeClr val="tx2"/>
                </a:solidFill>
                <a:latin typeface="Calibri Light" pitchFamily="34" charset="0"/>
                <a:cs typeface="Calibri Light" pitchFamily="34" charset="0"/>
              </a:rPr>
              <a:t>5</a:t>
            </a:r>
            <a:r>
              <a:rPr lang="en-US" sz="2200" dirty="0" smtClean="0">
                <a:solidFill>
                  <a:schemeClr val="tx2"/>
                </a:solidFill>
                <a:latin typeface="Calibri Light" pitchFamily="34" charset="0"/>
                <a:cs typeface="Calibri Light" pitchFamily="34" charset="0"/>
              </a:rPr>
              <a:t>: Quality assurance and monitoring</a:t>
            </a:r>
            <a:endParaRPr lang="en-GB" sz="2200" dirty="0" smtClean="0">
              <a:solidFill>
                <a:schemeClr val="tx2"/>
              </a:solidFill>
              <a:latin typeface="Calibri Light" pitchFamily="34" charset="0"/>
              <a:cs typeface="Calibri Light" pitchFamily="34" charset="0"/>
            </a:endParaRPr>
          </a:p>
          <a:p>
            <a:r>
              <a:rPr lang="en-GB" sz="2200" dirty="0" smtClean="0">
                <a:solidFill>
                  <a:schemeClr val="tx2"/>
                </a:solidFill>
                <a:latin typeface="Calibri Light" pitchFamily="34" charset="0"/>
                <a:cs typeface="Calibri Light" pitchFamily="34" charset="0"/>
              </a:rPr>
              <a:t>Leader: </a:t>
            </a:r>
            <a:r>
              <a:rPr lang="pt-PT" sz="2200" b="1" dirty="0" smtClean="0">
                <a:solidFill>
                  <a:schemeClr val="tx2"/>
                </a:solidFill>
                <a:latin typeface="Calibri Light" pitchFamily="34" charset="0"/>
                <a:cs typeface="Calibri Light" pitchFamily="34" charset="0"/>
              </a:rPr>
              <a:t>Universidade de Lisboa</a:t>
            </a:r>
            <a:r>
              <a:rPr lang="sr-Latn-RS" sz="2200" b="1" dirty="0" smtClean="0">
                <a:solidFill>
                  <a:schemeClr val="tx2"/>
                </a:solidFill>
                <a:latin typeface="Calibri Light" pitchFamily="34" charset="0"/>
                <a:cs typeface="Calibri Light" pitchFamily="34" charset="0"/>
              </a:rPr>
              <a:t> (UL)</a:t>
            </a:r>
            <a:endParaRPr lang="en-GB" sz="2200" b="1" dirty="0" smtClean="0">
              <a:solidFill>
                <a:schemeClr val="tx2"/>
              </a:solidFill>
              <a:latin typeface="Calibri Light" pitchFamily="34" charset="0"/>
              <a:cs typeface="Calibri Light" pitchFamily="34" charset="0"/>
            </a:endParaRPr>
          </a:p>
          <a:p>
            <a:endParaRPr lang="en-GB" dirty="0" smtClean="0">
              <a:solidFill>
                <a:schemeClr val="tx2"/>
              </a:solidFill>
              <a:latin typeface="Calibri Light" pitchFamily="34" charset="0"/>
              <a:cs typeface="Calibri Light" pitchFamily="34" charset="0"/>
            </a:endParaRPr>
          </a:p>
          <a:p>
            <a:r>
              <a:rPr lang="en-US" sz="2200" b="1" dirty="0" smtClean="0">
                <a:solidFill>
                  <a:schemeClr val="tx2"/>
                </a:solidFill>
                <a:latin typeface="Calibri Light" pitchFamily="34" charset="0"/>
                <a:cs typeface="Calibri Light" pitchFamily="34" charset="0"/>
              </a:rPr>
              <a:t>Dissemination &amp; Exploitation </a:t>
            </a:r>
            <a:r>
              <a:rPr lang="en-GB" sz="2200" b="1" dirty="0" smtClean="0">
                <a:solidFill>
                  <a:schemeClr val="tx2"/>
                </a:solidFill>
                <a:latin typeface="Calibri Light" pitchFamily="34" charset="0"/>
                <a:cs typeface="Calibri Light" pitchFamily="34" charset="0"/>
              </a:rPr>
              <a:t>WP</a:t>
            </a:r>
            <a:r>
              <a:rPr lang="sr-Latn-RS" sz="2200" b="1" dirty="0" smtClean="0">
                <a:solidFill>
                  <a:schemeClr val="tx2"/>
                </a:solidFill>
                <a:latin typeface="Calibri Light" pitchFamily="34" charset="0"/>
                <a:cs typeface="Calibri Light" pitchFamily="34" charset="0"/>
              </a:rPr>
              <a:t>6</a:t>
            </a:r>
            <a:r>
              <a:rPr lang="en-GB" sz="2200" dirty="0" smtClean="0">
                <a:solidFill>
                  <a:schemeClr val="tx2"/>
                </a:solidFill>
                <a:latin typeface="Calibri Light" pitchFamily="34" charset="0"/>
                <a:cs typeface="Calibri Light" pitchFamily="34" charset="0"/>
              </a:rPr>
              <a:t>: </a:t>
            </a:r>
            <a:r>
              <a:rPr lang="en-US" sz="2200" dirty="0" smtClean="0">
                <a:solidFill>
                  <a:schemeClr val="tx2"/>
                </a:solidFill>
                <a:latin typeface="Calibri Light" pitchFamily="34" charset="0"/>
                <a:cs typeface="Calibri Light" pitchFamily="34" charset="0"/>
              </a:rPr>
              <a:t>Dissemination</a:t>
            </a:r>
            <a:r>
              <a:rPr lang="en-US" sz="2200" b="1" dirty="0" smtClean="0">
                <a:solidFill>
                  <a:schemeClr val="tx2"/>
                </a:solidFill>
                <a:latin typeface="Calibri Light" pitchFamily="34" charset="0"/>
                <a:cs typeface="Calibri Light" pitchFamily="34" charset="0"/>
              </a:rPr>
              <a:t> </a:t>
            </a:r>
            <a:r>
              <a:rPr lang="sr-Latn-RS" sz="2200" dirty="0" smtClean="0">
                <a:solidFill>
                  <a:schemeClr val="tx2"/>
                </a:solidFill>
                <a:latin typeface="Calibri Light" pitchFamily="34" charset="0"/>
                <a:cs typeface="Calibri Light" pitchFamily="34" charset="0"/>
              </a:rPr>
              <a:t>and</a:t>
            </a:r>
            <a:r>
              <a:rPr lang="sr-Latn-RS" sz="2200" b="1" dirty="0" smtClean="0">
                <a:solidFill>
                  <a:schemeClr val="tx2"/>
                </a:solidFill>
                <a:latin typeface="Calibri Light" pitchFamily="34" charset="0"/>
                <a:cs typeface="Calibri Light" pitchFamily="34" charset="0"/>
              </a:rPr>
              <a:t> </a:t>
            </a:r>
            <a:r>
              <a:rPr lang="en-US" sz="2200" dirty="0" smtClean="0">
                <a:solidFill>
                  <a:schemeClr val="tx2"/>
                </a:solidFill>
                <a:latin typeface="Calibri Light" pitchFamily="34" charset="0"/>
                <a:cs typeface="Calibri Light" pitchFamily="34" charset="0"/>
              </a:rPr>
              <a:t>Exploitation</a:t>
            </a:r>
            <a:endParaRPr lang="en-GB" sz="2200" dirty="0" smtClean="0">
              <a:solidFill>
                <a:schemeClr val="tx2"/>
              </a:solidFill>
              <a:latin typeface="Calibri Light" pitchFamily="34" charset="0"/>
              <a:cs typeface="Calibri Light" pitchFamily="34" charset="0"/>
            </a:endParaRPr>
          </a:p>
          <a:p>
            <a:r>
              <a:rPr lang="en-GB" sz="2200" dirty="0" smtClean="0">
                <a:solidFill>
                  <a:schemeClr val="tx2"/>
                </a:solidFill>
                <a:latin typeface="Calibri Light" pitchFamily="34" charset="0"/>
                <a:cs typeface="Calibri Light" pitchFamily="34" charset="0"/>
              </a:rPr>
              <a:t>Leader: </a:t>
            </a:r>
            <a:r>
              <a:rPr lang="en-GB" sz="2200" b="1" dirty="0" smtClean="0">
                <a:solidFill>
                  <a:schemeClr val="tx2"/>
                </a:solidFill>
                <a:latin typeface="Calibri Light" pitchFamily="34" charset="0"/>
                <a:cs typeface="Calibri Light" pitchFamily="34" charset="0"/>
              </a:rPr>
              <a:t>University of </a:t>
            </a:r>
            <a:r>
              <a:rPr lang="sr-Latn-RS" sz="2200" b="1" dirty="0" smtClean="0">
                <a:solidFill>
                  <a:schemeClr val="tx2"/>
                </a:solidFill>
                <a:latin typeface="Calibri Light" pitchFamily="34" charset="0"/>
                <a:cs typeface="Calibri Light" pitchFamily="34" charset="0"/>
              </a:rPr>
              <a:t>Niš (UNI)</a:t>
            </a:r>
          </a:p>
          <a:p>
            <a:endParaRPr lang="sr-Latn-RS" b="1" dirty="0" smtClean="0">
              <a:solidFill>
                <a:schemeClr val="tx2"/>
              </a:solidFill>
              <a:latin typeface="Calibri Light" pitchFamily="34" charset="0"/>
              <a:cs typeface="Calibri Light" pitchFamily="34" charset="0"/>
            </a:endParaRPr>
          </a:p>
          <a:p>
            <a:r>
              <a:rPr lang="en-US" sz="2200" b="1" dirty="0" smtClean="0">
                <a:solidFill>
                  <a:schemeClr val="tx2"/>
                </a:solidFill>
                <a:latin typeface="Calibri Light" pitchFamily="34" charset="0"/>
                <a:cs typeface="Calibri Light" pitchFamily="34" charset="0"/>
              </a:rPr>
              <a:t>Management </a:t>
            </a:r>
            <a:r>
              <a:rPr lang="en-GB" sz="2200" b="1" dirty="0" smtClean="0">
                <a:solidFill>
                  <a:schemeClr val="tx2"/>
                </a:solidFill>
                <a:latin typeface="Calibri Light" pitchFamily="34" charset="0"/>
                <a:cs typeface="Calibri Light" pitchFamily="34" charset="0"/>
              </a:rPr>
              <a:t>WP</a:t>
            </a:r>
            <a:r>
              <a:rPr lang="sr-Latn-RS" sz="2200" b="1" dirty="0" smtClean="0">
                <a:solidFill>
                  <a:schemeClr val="tx2"/>
                </a:solidFill>
                <a:latin typeface="Calibri Light" pitchFamily="34" charset="0"/>
                <a:cs typeface="Calibri Light" pitchFamily="34" charset="0"/>
              </a:rPr>
              <a:t>7</a:t>
            </a:r>
            <a:r>
              <a:rPr lang="en-GB" sz="2200" dirty="0" smtClean="0">
                <a:solidFill>
                  <a:schemeClr val="tx2"/>
                </a:solidFill>
                <a:latin typeface="Calibri Light" pitchFamily="34" charset="0"/>
                <a:cs typeface="Calibri Light" pitchFamily="34" charset="0"/>
              </a:rPr>
              <a:t>: </a:t>
            </a:r>
            <a:r>
              <a:rPr lang="en-US" sz="2200" dirty="0" smtClean="0">
                <a:solidFill>
                  <a:schemeClr val="tx2"/>
                </a:solidFill>
                <a:latin typeface="Calibri Light" pitchFamily="34" charset="0"/>
                <a:cs typeface="Calibri Light" pitchFamily="34" charset="0"/>
              </a:rPr>
              <a:t>Project management </a:t>
            </a:r>
            <a:endParaRPr lang="en-GB" sz="2200" dirty="0" smtClean="0">
              <a:solidFill>
                <a:schemeClr val="tx2"/>
              </a:solidFill>
              <a:latin typeface="Calibri Light" pitchFamily="34" charset="0"/>
              <a:cs typeface="Calibri Light" pitchFamily="34" charset="0"/>
            </a:endParaRPr>
          </a:p>
          <a:p>
            <a:r>
              <a:rPr lang="en-GB" sz="2200" dirty="0" smtClean="0">
                <a:solidFill>
                  <a:schemeClr val="tx2"/>
                </a:solidFill>
                <a:latin typeface="Calibri Light" pitchFamily="34" charset="0"/>
                <a:cs typeface="Calibri Light" pitchFamily="34" charset="0"/>
              </a:rPr>
              <a:t>Leader: </a:t>
            </a:r>
            <a:r>
              <a:rPr lang="en-GB" sz="2200" b="1" dirty="0" smtClean="0">
                <a:solidFill>
                  <a:schemeClr val="tx2"/>
                </a:solidFill>
                <a:latin typeface="Calibri Light" pitchFamily="34" charset="0"/>
                <a:cs typeface="Calibri Light" pitchFamily="34" charset="0"/>
              </a:rPr>
              <a:t>University of </a:t>
            </a:r>
            <a:r>
              <a:rPr lang="sr-Latn-RS" sz="2200" b="1" dirty="0" smtClean="0">
                <a:solidFill>
                  <a:schemeClr val="tx2"/>
                </a:solidFill>
                <a:latin typeface="Calibri Light" pitchFamily="34" charset="0"/>
                <a:cs typeface="Calibri Light" pitchFamily="34" charset="0"/>
              </a:rPr>
              <a:t>Niš (UNI)</a:t>
            </a:r>
            <a:endParaRPr lang="en-GB" sz="2200" b="1" dirty="0" smtClean="0">
              <a:solidFill>
                <a:schemeClr val="tx2"/>
              </a:solidFill>
              <a:latin typeface="Calibri Light" pitchFamily="34" charset="0"/>
              <a:cs typeface="Calibri Light" pitchFamily="34" charset="0"/>
            </a:endParaRPr>
          </a:p>
          <a:p>
            <a:pPr algn="just"/>
            <a:endParaRPr kumimoji="0" lang="bs-Latn-BA" sz="22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UoM –FCE Task Leaders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341437"/>
            <a:ext cx="8686800" cy="4525963"/>
          </a:xfrm>
          <a:prstGeom prst="rect">
            <a:avLst/>
          </a:prstGeom>
        </p:spPr>
        <p:txBody>
          <a:bodyPr vert="horz" lIns="91440" tIns="45720" rIns="91440" bIns="45720" rtlCol="0">
            <a:noAutofit/>
          </a:bodyPr>
          <a:lstStyle/>
          <a:p>
            <a:pPr algn="just"/>
            <a:endParaRPr kumimoji="0" lang="bs-Latn-BA" sz="22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47311885"/>
              </p:ext>
            </p:extLst>
          </p:nvPr>
        </p:nvGraphicFramePr>
        <p:xfrm>
          <a:off x="2276725" y="2209800"/>
          <a:ext cx="4343399" cy="3496494"/>
        </p:xfrm>
        <a:graphic>
          <a:graphicData uri="http://schemas.openxmlformats.org/drawingml/2006/table">
            <a:tbl>
              <a:tblPr firstCol="1" bandRow="1">
                <a:tableStyleId>{5C22544A-7EE6-4342-B048-85BDC9FD1C3A}</a:tableStyleId>
              </a:tblPr>
              <a:tblGrid>
                <a:gridCol w="1523999"/>
                <a:gridCol w="2819400"/>
              </a:tblGrid>
              <a:tr h="413658">
                <a:tc>
                  <a:txBody>
                    <a:bodyPr/>
                    <a:lstStyle/>
                    <a:p>
                      <a:pPr>
                        <a:lnSpc>
                          <a:spcPct val="107000"/>
                        </a:lnSpc>
                        <a:spcAft>
                          <a:spcPts val="0"/>
                        </a:spcAft>
                      </a:pPr>
                      <a:r>
                        <a:rPr lang="en-US" sz="2000" dirty="0">
                          <a:effectLst/>
                        </a:rPr>
                        <a:t>WP1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800" kern="1200" dirty="0" smtClean="0">
                          <a:solidFill>
                            <a:schemeClr val="dk1"/>
                          </a:solidFill>
                          <a:effectLst/>
                          <a:latin typeface="+mn-lt"/>
                          <a:ea typeface="+mn-ea"/>
                          <a:cs typeface="+mn-cs"/>
                        </a:rPr>
                        <a:t>Goran </a:t>
                      </a:r>
                      <a:r>
                        <a:rPr lang="en-US" sz="1800" kern="1200" dirty="0" err="1" smtClean="0">
                          <a:solidFill>
                            <a:schemeClr val="dk1"/>
                          </a:solidFill>
                          <a:effectLst/>
                          <a:latin typeface="+mn-lt"/>
                          <a:ea typeface="+mn-ea"/>
                          <a:cs typeface="+mn-cs"/>
                        </a:rPr>
                        <a:t>Sekulić</a:t>
                      </a:r>
                      <a:endParaRPr lang="en-GB"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Milan </a:t>
                      </a:r>
                      <a:r>
                        <a:rPr lang="en-US" sz="1800" kern="1200" dirty="0" err="1" smtClean="0">
                          <a:solidFill>
                            <a:schemeClr val="dk1"/>
                          </a:solidFill>
                          <a:effectLst/>
                          <a:latin typeface="+mn-lt"/>
                          <a:ea typeface="+mn-ea"/>
                          <a:cs typeface="+mn-cs"/>
                        </a:rPr>
                        <a:t>Radulović</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658">
                <a:tc>
                  <a:txBody>
                    <a:bodyPr/>
                    <a:lstStyle/>
                    <a:p>
                      <a:pPr>
                        <a:lnSpc>
                          <a:spcPct val="107000"/>
                        </a:lnSpc>
                        <a:spcAft>
                          <a:spcPts val="0"/>
                        </a:spcAft>
                      </a:pPr>
                      <a:r>
                        <a:rPr lang="en-US" sz="2000" dirty="0">
                          <a:effectLst/>
                        </a:rPr>
                        <a:t>WP2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800" kern="1200" dirty="0" smtClean="0">
                          <a:solidFill>
                            <a:schemeClr val="dk1"/>
                          </a:solidFill>
                          <a:effectLst/>
                          <a:latin typeface="+mn-lt"/>
                          <a:ea typeface="+mn-ea"/>
                          <a:cs typeface="+mn-cs"/>
                        </a:rPr>
                        <a:t>Goran </a:t>
                      </a:r>
                      <a:r>
                        <a:rPr lang="en-US" sz="1800" kern="1200" dirty="0" err="1" smtClean="0">
                          <a:solidFill>
                            <a:schemeClr val="dk1"/>
                          </a:solidFill>
                          <a:effectLst/>
                          <a:latin typeface="+mn-lt"/>
                          <a:ea typeface="+mn-ea"/>
                          <a:cs typeface="+mn-cs"/>
                        </a:rPr>
                        <a:t>Sekulić</a:t>
                      </a:r>
                      <a:endParaRPr lang="en-GB"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Ivana </a:t>
                      </a:r>
                      <a:r>
                        <a:rPr lang="en-US" sz="1800" kern="1200" dirty="0" err="1" smtClean="0">
                          <a:solidFill>
                            <a:schemeClr val="dk1"/>
                          </a:solidFill>
                          <a:effectLst/>
                          <a:latin typeface="+mn-lt"/>
                          <a:ea typeface="+mn-ea"/>
                          <a:cs typeface="+mn-cs"/>
                        </a:rPr>
                        <a:t>Ćipranić</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658">
                <a:tc>
                  <a:txBody>
                    <a:bodyPr/>
                    <a:lstStyle/>
                    <a:p>
                      <a:pPr>
                        <a:lnSpc>
                          <a:spcPct val="107000"/>
                        </a:lnSpc>
                        <a:spcAft>
                          <a:spcPts val="0"/>
                        </a:spcAft>
                      </a:pPr>
                      <a:r>
                        <a:rPr lang="en-US" sz="2000" dirty="0">
                          <a:effectLst/>
                        </a:rPr>
                        <a:t>WP3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800" kern="1200" dirty="0" smtClean="0">
                          <a:solidFill>
                            <a:schemeClr val="dk1"/>
                          </a:solidFill>
                          <a:effectLst/>
                          <a:latin typeface="+mn-lt"/>
                          <a:ea typeface="+mn-ea"/>
                          <a:cs typeface="+mn-cs"/>
                        </a:rPr>
                        <a:t>Ivana </a:t>
                      </a:r>
                      <a:r>
                        <a:rPr lang="en-US" sz="1800" kern="1200" dirty="0" err="1" smtClean="0">
                          <a:solidFill>
                            <a:schemeClr val="dk1"/>
                          </a:solidFill>
                          <a:effectLst/>
                          <a:latin typeface="+mn-lt"/>
                          <a:ea typeface="+mn-ea"/>
                          <a:cs typeface="+mn-cs"/>
                        </a:rPr>
                        <a:t>Ćipranić</a:t>
                      </a:r>
                      <a:endParaRPr lang="sr-Latn-RS" sz="1800" kern="1200" dirty="0" smtClean="0">
                        <a:solidFill>
                          <a:schemeClr val="dk1"/>
                        </a:solidFill>
                        <a:effectLst/>
                        <a:latin typeface="+mn-lt"/>
                        <a:ea typeface="+mn-ea"/>
                        <a:cs typeface="+mn-cs"/>
                      </a:endParaRPr>
                    </a:p>
                    <a:p>
                      <a:r>
                        <a:rPr lang="sr-Latn-RS" sz="1800" kern="1200" dirty="0" smtClean="0">
                          <a:solidFill>
                            <a:schemeClr val="dk1"/>
                          </a:solidFill>
                          <a:effectLst/>
                          <a:latin typeface="+mn-lt"/>
                          <a:ea typeface="+mn-ea"/>
                          <a:cs typeface="+mn-cs"/>
                        </a:rPr>
                        <a:t>Sreten Tomović</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658">
                <a:tc>
                  <a:txBody>
                    <a:bodyPr/>
                    <a:lstStyle/>
                    <a:p>
                      <a:pPr>
                        <a:lnSpc>
                          <a:spcPct val="107000"/>
                        </a:lnSpc>
                        <a:spcAft>
                          <a:spcPts val="0"/>
                        </a:spcAft>
                      </a:pPr>
                      <a:r>
                        <a:rPr lang="en-US" sz="2000">
                          <a:effectLst/>
                        </a:rPr>
                        <a:t>WP4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kern="1200" dirty="0" smtClean="0">
                          <a:solidFill>
                            <a:schemeClr val="dk1"/>
                          </a:solidFill>
                          <a:effectLst/>
                          <a:latin typeface="+mn-lt"/>
                          <a:ea typeface="+mn-ea"/>
                          <a:cs typeface="+mn-cs"/>
                        </a:rPr>
                        <a:t>Milan </a:t>
                      </a:r>
                      <a:r>
                        <a:rPr lang="en-US" sz="2000" kern="1200" dirty="0" err="1" smtClean="0">
                          <a:solidFill>
                            <a:schemeClr val="dk1"/>
                          </a:solidFill>
                          <a:effectLst/>
                          <a:latin typeface="+mn-lt"/>
                          <a:ea typeface="+mn-ea"/>
                          <a:cs typeface="+mn-cs"/>
                        </a:rPr>
                        <a:t>Radulović</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658">
                <a:tc>
                  <a:txBody>
                    <a:bodyPr/>
                    <a:lstStyle/>
                    <a:p>
                      <a:pPr>
                        <a:lnSpc>
                          <a:spcPct val="107000"/>
                        </a:lnSpc>
                        <a:spcAft>
                          <a:spcPts val="0"/>
                        </a:spcAft>
                      </a:pPr>
                      <a:r>
                        <a:rPr lang="en-US" sz="2000">
                          <a:effectLst/>
                        </a:rPr>
                        <a:t>WP5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kern="1200" dirty="0" smtClean="0">
                          <a:solidFill>
                            <a:schemeClr val="dk1"/>
                          </a:solidFill>
                          <a:effectLst/>
                          <a:latin typeface="+mn-lt"/>
                          <a:ea typeface="+mn-ea"/>
                          <a:cs typeface="+mn-cs"/>
                        </a:rPr>
                        <a:t>Goran </a:t>
                      </a:r>
                      <a:r>
                        <a:rPr lang="en-US" sz="2000" kern="1200" dirty="0" err="1" smtClean="0">
                          <a:solidFill>
                            <a:schemeClr val="dk1"/>
                          </a:solidFill>
                          <a:effectLst/>
                          <a:latin typeface="+mn-lt"/>
                          <a:ea typeface="+mn-ea"/>
                          <a:cs typeface="+mn-cs"/>
                        </a:rPr>
                        <a:t>Sekulić</a:t>
                      </a:r>
                      <a:endParaRPr lang="sr-Latn-RS" sz="2000" kern="1200" dirty="0" smtClean="0">
                        <a:solidFill>
                          <a:schemeClr val="dk1"/>
                        </a:solidFill>
                        <a:effectLst/>
                        <a:latin typeface="+mn-lt"/>
                        <a:ea typeface="+mn-ea"/>
                        <a:cs typeface="+mn-cs"/>
                      </a:endParaRPr>
                    </a:p>
                    <a:p>
                      <a:r>
                        <a:rPr lang="sr-Latn-RS" sz="2000" kern="1200" dirty="0" smtClean="0">
                          <a:solidFill>
                            <a:schemeClr val="dk1"/>
                          </a:solidFill>
                          <a:effectLst/>
                          <a:latin typeface="+mn-lt"/>
                          <a:ea typeface="+mn-ea"/>
                          <a:cs typeface="+mn-cs"/>
                        </a:rPr>
                        <a:t>Sreten Tomović</a:t>
                      </a:r>
                      <a:endParaRPr lang="en-GB" sz="2000" kern="1200" dirty="0" smtClean="0">
                        <a:solidFill>
                          <a:schemeClr val="dk1"/>
                        </a:solidFill>
                        <a:effectLst/>
                        <a:latin typeface="+mn-lt"/>
                        <a:ea typeface="+mn-ea"/>
                        <a:cs typeface="+mn-cs"/>
                      </a:endParaRPr>
                    </a:p>
                  </a:txBody>
                  <a:tcPr marL="68580" marR="68580" marT="0" marB="0"/>
                </a:tc>
              </a:tr>
              <a:tr h="413658">
                <a:tc>
                  <a:txBody>
                    <a:bodyPr/>
                    <a:lstStyle/>
                    <a:p>
                      <a:pPr>
                        <a:lnSpc>
                          <a:spcPct val="107000"/>
                        </a:lnSpc>
                        <a:spcAft>
                          <a:spcPts val="0"/>
                        </a:spcAft>
                      </a:pPr>
                      <a:r>
                        <a:rPr lang="en-US" sz="2000">
                          <a:effectLst/>
                        </a:rPr>
                        <a:t>WP6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r-Latn-RS" sz="2000" dirty="0" smtClean="0">
                          <a:effectLst/>
                        </a:rPr>
                        <a:t>Ivana Ćipranić</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658">
                <a:tc>
                  <a:txBody>
                    <a:bodyPr/>
                    <a:lstStyle/>
                    <a:p>
                      <a:pPr>
                        <a:lnSpc>
                          <a:spcPct val="107000"/>
                        </a:lnSpc>
                        <a:spcAft>
                          <a:spcPts val="0"/>
                        </a:spcAft>
                      </a:pPr>
                      <a:r>
                        <a:rPr lang="en-US" sz="2000" dirty="0">
                          <a:effectLst/>
                        </a:rPr>
                        <a:t>WP7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r-Latn-RS" sz="2000" dirty="0" smtClean="0">
                          <a:effectLst/>
                        </a:rPr>
                        <a:t>Goran Sekulić</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86122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Implementation of Activities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00200"/>
            <a:ext cx="8686800" cy="4144963"/>
          </a:xfrm>
          <a:prstGeom prst="rect">
            <a:avLst/>
          </a:prstGeom>
        </p:spPr>
        <p:txBody>
          <a:bodyPr vert="horz" lIns="91440" tIns="45720" rIns="91440" bIns="45720" rtlCol="0">
            <a:noAutofit/>
          </a:bodyPr>
          <a:lstStyle/>
          <a:p>
            <a:r>
              <a:rPr lang="en-US" sz="2200" dirty="0">
                <a:solidFill>
                  <a:schemeClr val="tx2"/>
                </a:solidFill>
                <a:latin typeface="Calibri Light" pitchFamily="34" charset="0"/>
                <a:cs typeface="Calibri Light" pitchFamily="34" charset="0"/>
              </a:rPr>
              <a:t>To-date the Consortium has completed the following project activities and delivered the following </a:t>
            </a:r>
            <a:r>
              <a:rPr lang="en-US" sz="2200" dirty="0" smtClean="0">
                <a:solidFill>
                  <a:schemeClr val="tx2"/>
                </a:solidFill>
                <a:latin typeface="Calibri Light" pitchFamily="34" charset="0"/>
                <a:cs typeface="Calibri Light" pitchFamily="34" charset="0"/>
              </a:rPr>
              <a:t>results</a:t>
            </a:r>
            <a:r>
              <a:rPr lang="sr-Latn-RS" sz="2200" dirty="0" smtClean="0">
                <a:solidFill>
                  <a:schemeClr val="tx2"/>
                </a:solidFill>
                <a:latin typeface="Calibri Light" pitchFamily="34" charset="0"/>
                <a:cs typeface="Calibri Light" pitchFamily="34" charset="0"/>
              </a:rPr>
              <a:t>:</a:t>
            </a:r>
          </a:p>
          <a:p>
            <a:r>
              <a:rPr lang="en-US" sz="2000" b="1" dirty="0">
                <a:solidFill>
                  <a:schemeClr val="accent1">
                    <a:lumMod val="75000"/>
                  </a:schemeClr>
                </a:solidFill>
              </a:rPr>
              <a:t>WP 1 – Analysis of water resources management in the Western Balkan region – Preparation</a:t>
            </a:r>
            <a:endParaRPr lang="en-US" sz="2000" dirty="0">
              <a:solidFill>
                <a:schemeClr val="accent1">
                  <a:lumMod val="75000"/>
                </a:schemeClr>
              </a:solidFill>
            </a:endParaRPr>
          </a:p>
          <a:p>
            <a:pPr lvl="0"/>
            <a:r>
              <a:rPr lang="en-GB" sz="2000" b="1" dirty="0" smtClean="0">
                <a:solidFill>
                  <a:schemeClr val="accent1">
                    <a:lumMod val="75000"/>
                  </a:schemeClr>
                </a:solidFill>
              </a:rPr>
              <a:t>WP </a:t>
            </a:r>
            <a:r>
              <a:rPr lang="en-GB" sz="2000" b="1" dirty="0">
                <a:solidFill>
                  <a:schemeClr val="accent1">
                    <a:lumMod val="75000"/>
                  </a:schemeClr>
                </a:solidFill>
              </a:rPr>
              <a:t>1.1. – Identification of WB regional issues related to WRM: </a:t>
            </a:r>
            <a:r>
              <a:rPr lang="en-GB" sz="2000" dirty="0">
                <a:solidFill>
                  <a:schemeClr val="accent1">
                    <a:lumMod val="75000"/>
                  </a:schemeClr>
                </a:solidFill>
              </a:rPr>
              <a:t>Activity</a:t>
            </a:r>
            <a:r>
              <a:rPr lang="en-GB" sz="2000" b="1" dirty="0">
                <a:solidFill>
                  <a:schemeClr val="accent1">
                    <a:lumMod val="75000"/>
                  </a:schemeClr>
                </a:solidFill>
              </a:rPr>
              <a:t> </a:t>
            </a:r>
            <a:r>
              <a:rPr lang="en-GB" sz="2000" dirty="0">
                <a:solidFill>
                  <a:schemeClr val="accent1">
                    <a:lumMod val="75000"/>
                  </a:schemeClr>
                </a:solidFill>
              </a:rPr>
              <a:t>started on 15</a:t>
            </a:r>
            <a:r>
              <a:rPr lang="en-GB" sz="2000" baseline="30000" dirty="0">
                <a:solidFill>
                  <a:schemeClr val="accent1">
                    <a:lumMod val="75000"/>
                  </a:schemeClr>
                </a:solidFill>
              </a:rPr>
              <a:t>th</a:t>
            </a:r>
            <a:r>
              <a:rPr lang="en-GB" sz="2000" dirty="0">
                <a:solidFill>
                  <a:schemeClr val="accent1">
                    <a:lumMod val="75000"/>
                  </a:schemeClr>
                </a:solidFill>
              </a:rPr>
              <a:t> November 2018 and has to be completed up to 14</a:t>
            </a:r>
            <a:r>
              <a:rPr lang="en-GB" sz="2000" baseline="30000" dirty="0">
                <a:solidFill>
                  <a:schemeClr val="accent1">
                    <a:lumMod val="75000"/>
                  </a:schemeClr>
                </a:solidFill>
              </a:rPr>
              <a:t>th</a:t>
            </a:r>
            <a:r>
              <a:rPr lang="en-GB" sz="2000" dirty="0">
                <a:solidFill>
                  <a:schemeClr val="accent1">
                    <a:lumMod val="75000"/>
                  </a:schemeClr>
                </a:solidFill>
              </a:rPr>
              <a:t> April 2019. The Coordinator of WP 1 (BOKU) and WB partners are involved in the realization of this task. </a:t>
            </a:r>
            <a:r>
              <a:rPr lang="en-GB" sz="2000" dirty="0" smtClean="0">
                <a:solidFill>
                  <a:schemeClr val="accent1">
                    <a:lumMod val="75000"/>
                  </a:schemeClr>
                </a:solidFill>
              </a:rPr>
              <a:t>U</a:t>
            </a:r>
            <a:r>
              <a:rPr lang="sr-Latn-RS" sz="2000" dirty="0" smtClean="0">
                <a:solidFill>
                  <a:schemeClr val="accent1">
                    <a:lumMod val="75000"/>
                  </a:schemeClr>
                </a:solidFill>
              </a:rPr>
              <a:t>o</a:t>
            </a:r>
            <a:r>
              <a:rPr lang="en-GB" sz="2000" dirty="0" smtClean="0">
                <a:solidFill>
                  <a:schemeClr val="accent1">
                    <a:lumMod val="75000"/>
                  </a:schemeClr>
                </a:solidFill>
              </a:rPr>
              <a:t>M </a:t>
            </a:r>
            <a:r>
              <a:rPr lang="en-GB" sz="2000" dirty="0">
                <a:solidFill>
                  <a:schemeClr val="accent1">
                    <a:lumMod val="75000"/>
                  </a:schemeClr>
                </a:solidFill>
              </a:rPr>
              <a:t>has delivered report at the beginning of March 2019.</a:t>
            </a:r>
            <a:endParaRPr lang="en-US" sz="2000" dirty="0">
              <a:solidFill>
                <a:schemeClr val="accent1">
                  <a:lumMod val="75000"/>
                </a:schemeClr>
              </a:solidFill>
            </a:endParaRPr>
          </a:p>
          <a:p>
            <a:pPr lvl="0"/>
            <a:endParaRPr lang="sr-Latn-RS" sz="2000" b="1" dirty="0" smtClean="0">
              <a:solidFill>
                <a:schemeClr val="accent1">
                  <a:lumMod val="75000"/>
                </a:schemeClr>
              </a:solidFill>
            </a:endParaRPr>
          </a:p>
          <a:p>
            <a:pPr lvl="0"/>
            <a:r>
              <a:rPr lang="en-GB" sz="2000" b="1" dirty="0" smtClean="0">
                <a:solidFill>
                  <a:schemeClr val="accent1">
                    <a:lumMod val="75000"/>
                  </a:schemeClr>
                </a:solidFill>
              </a:rPr>
              <a:t>WP </a:t>
            </a:r>
            <a:r>
              <a:rPr lang="en-GB" sz="2000" b="1" dirty="0">
                <a:solidFill>
                  <a:schemeClr val="accent1">
                    <a:lumMod val="75000"/>
                  </a:schemeClr>
                </a:solidFill>
              </a:rPr>
              <a:t>1.2. – Analyse of EU innovations in water policy and EU recommendations and legislation in water sector: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November 2018 </a:t>
            </a:r>
            <a:r>
              <a:rPr lang="sr-Latn-RS" sz="2000" dirty="0" smtClean="0">
                <a:solidFill>
                  <a:schemeClr val="accent1">
                    <a:lumMod val="75000"/>
                  </a:schemeClr>
                </a:solidFill>
              </a:rPr>
              <a:t>-</a:t>
            </a:r>
            <a:r>
              <a:rPr lang="en-GB" sz="2000" dirty="0" smtClean="0">
                <a:solidFill>
                  <a:schemeClr val="accent1">
                    <a:lumMod val="75000"/>
                  </a:schemeClr>
                </a:solidFill>
              </a:rPr>
              <a:t> </a:t>
            </a:r>
            <a:r>
              <a:rPr lang="en-GB" sz="2000" dirty="0">
                <a:solidFill>
                  <a:schemeClr val="accent1">
                    <a:lumMod val="75000"/>
                  </a:schemeClr>
                </a:solidFill>
              </a:rPr>
              <a:t>14</a:t>
            </a:r>
            <a:r>
              <a:rPr lang="en-GB" sz="2000" baseline="30000" dirty="0">
                <a:solidFill>
                  <a:schemeClr val="accent1">
                    <a:lumMod val="75000"/>
                  </a:schemeClr>
                </a:solidFill>
              </a:rPr>
              <a:t>th</a:t>
            </a:r>
            <a:r>
              <a:rPr lang="en-GB" sz="2000" dirty="0">
                <a:solidFill>
                  <a:schemeClr val="accent1">
                    <a:lumMod val="75000"/>
                  </a:schemeClr>
                </a:solidFill>
              </a:rPr>
              <a:t> April 2019. EU partners are involved for realization of this task.</a:t>
            </a:r>
            <a:endParaRPr lang="en-US" sz="2000" dirty="0">
              <a:solidFill>
                <a:schemeClr val="accent1">
                  <a:lumMod val="75000"/>
                </a:schemeClr>
              </a:solidFill>
            </a:endParaRPr>
          </a:p>
          <a:p>
            <a:endParaRPr lang="sr-Latn-RS" sz="2200" dirty="0" smtClean="0">
              <a:solidFill>
                <a:schemeClr val="tx2"/>
              </a:solidFill>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Implementation of </a:t>
            </a:r>
            <a:r>
              <a:rPr lang="bs-Latn-BA" b="1" dirty="0" smtClean="0">
                <a:solidFill>
                  <a:schemeClr val="tx2"/>
                </a:solidFill>
                <a:latin typeface="Calibri Light" pitchFamily="34" charset="0"/>
                <a:cs typeface="Calibri Light" pitchFamily="34" charset="0"/>
              </a:rPr>
              <a:t>Activities WP1</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83109"/>
            <a:ext cx="8686800" cy="4673025"/>
          </a:xfrm>
          <a:prstGeom prst="rect">
            <a:avLst/>
          </a:prstGeom>
        </p:spPr>
        <p:txBody>
          <a:bodyPr vert="horz" lIns="91440" tIns="45720" rIns="91440" bIns="45720" rtlCol="0">
            <a:noAutofit/>
          </a:bodyPr>
          <a:lstStyle/>
          <a:p>
            <a:pPr lvl="0"/>
            <a:r>
              <a:rPr lang="en-GB" sz="2000" b="1" dirty="0">
                <a:solidFill>
                  <a:schemeClr val="accent1">
                    <a:lumMod val="75000"/>
                  </a:schemeClr>
                </a:solidFill>
              </a:rPr>
              <a:t>WP 1.3. – Analyse of existing curricula related to WRM in both EU and WB partner countries: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November 2018 </a:t>
            </a:r>
            <a:r>
              <a:rPr lang="sr-Latn-RS" sz="2000" dirty="0" smtClean="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May 2019. The Coordinator of WP 1 (BOKU) and WB partners are involved in the realization of this task. </a:t>
            </a:r>
            <a:r>
              <a:rPr lang="en-GB" sz="2000" dirty="0" smtClean="0">
                <a:solidFill>
                  <a:schemeClr val="accent1">
                    <a:lumMod val="75000"/>
                  </a:schemeClr>
                </a:solidFill>
              </a:rPr>
              <a:t>U</a:t>
            </a:r>
            <a:r>
              <a:rPr lang="sr-Latn-RS" sz="2000" dirty="0" smtClean="0">
                <a:solidFill>
                  <a:schemeClr val="accent1">
                    <a:lumMod val="75000"/>
                  </a:schemeClr>
                </a:solidFill>
              </a:rPr>
              <a:t>o</a:t>
            </a:r>
            <a:r>
              <a:rPr lang="en-GB" sz="2000" dirty="0" smtClean="0">
                <a:solidFill>
                  <a:schemeClr val="accent1">
                    <a:lumMod val="75000"/>
                  </a:schemeClr>
                </a:solidFill>
              </a:rPr>
              <a:t>M </a:t>
            </a:r>
            <a:r>
              <a:rPr lang="en-GB" sz="2000" dirty="0">
                <a:solidFill>
                  <a:schemeClr val="accent1">
                    <a:lumMod val="75000"/>
                  </a:schemeClr>
                </a:solidFill>
              </a:rPr>
              <a:t>has delivered report </a:t>
            </a:r>
            <a:r>
              <a:rPr lang="sr-Latn-RS" sz="2000" dirty="0" smtClean="0">
                <a:solidFill>
                  <a:schemeClr val="accent1">
                    <a:lumMod val="75000"/>
                  </a:schemeClr>
                </a:solidFill>
              </a:rPr>
              <a:t>about </a:t>
            </a:r>
            <a:r>
              <a:rPr lang="sr-Latn-RS" sz="2000" dirty="0" smtClean="0">
                <a:solidFill>
                  <a:schemeClr val="accent1">
                    <a:lumMod val="75000"/>
                  </a:schemeClr>
                </a:solidFill>
              </a:rPr>
              <a:t>master curricula</a:t>
            </a:r>
            <a:r>
              <a:rPr lang="en-GB" sz="2000" dirty="0" smtClean="0">
                <a:solidFill>
                  <a:schemeClr val="accent1">
                    <a:lumMod val="75000"/>
                  </a:schemeClr>
                </a:solidFill>
              </a:rPr>
              <a:t> </a:t>
            </a:r>
            <a:r>
              <a:rPr lang="en-GB" sz="2000" dirty="0" smtClean="0">
                <a:solidFill>
                  <a:schemeClr val="accent1">
                    <a:lumMod val="75000"/>
                  </a:schemeClr>
                </a:solidFill>
              </a:rPr>
              <a:t>o</a:t>
            </a:r>
            <a:r>
              <a:rPr lang="sr-Latn-RS" sz="2000" dirty="0" smtClean="0">
                <a:solidFill>
                  <a:schemeClr val="accent1">
                    <a:lumMod val="75000"/>
                  </a:schemeClr>
                </a:solidFill>
              </a:rPr>
              <a:t>n</a:t>
            </a:r>
            <a:r>
              <a:rPr lang="en-GB" sz="2000" dirty="0" smtClean="0">
                <a:solidFill>
                  <a:schemeClr val="accent1">
                    <a:lumMod val="75000"/>
                  </a:schemeClr>
                </a:solidFill>
              </a:rPr>
              <a:t> </a:t>
            </a:r>
            <a:r>
              <a:rPr lang="sr-Latn-RS" sz="2000" dirty="0" err="1" smtClean="0">
                <a:solidFill>
                  <a:schemeClr val="accent1">
                    <a:lumMod val="75000"/>
                  </a:schemeClr>
                </a:solidFill>
              </a:rPr>
              <a:t>January</a:t>
            </a:r>
            <a:r>
              <a:rPr lang="en-GB" sz="2000" dirty="0" smtClean="0">
                <a:solidFill>
                  <a:schemeClr val="accent1">
                    <a:lumMod val="75000"/>
                  </a:schemeClr>
                </a:solidFill>
              </a:rPr>
              <a:t> </a:t>
            </a:r>
            <a:r>
              <a:rPr lang="en-GB" sz="2000" dirty="0">
                <a:solidFill>
                  <a:schemeClr val="accent1">
                    <a:lumMod val="75000"/>
                  </a:schemeClr>
                </a:solidFill>
              </a:rPr>
              <a:t>2019</a:t>
            </a:r>
            <a:r>
              <a:rPr lang="en-GB" sz="2000" dirty="0" smtClean="0">
                <a:solidFill>
                  <a:schemeClr val="accent1">
                    <a:lumMod val="75000"/>
                  </a:schemeClr>
                </a:solidFill>
              </a:rPr>
              <a:t>.</a:t>
            </a:r>
            <a:endParaRPr lang="sr-Latn-RS" sz="2000" dirty="0" smtClean="0">
              <a:solidFill>
                <a:schemeClr val="accent1">
                  <a:lumMod val="75000"/>
                </a:schemeClr>
              </a:solidFill>
            </a:endParaRPr>
          </a:p>
          <a:p>
            <a:pPr lvl="0"/>
            <a:endParaRPr lang="en-US" sz="2000" dirty="0">
              <a:solidFill>
                <a:schemeClr val="accent1">
                  <a:lumMod val="75000"/>
                </a:schemeClr>
              </a:solidFill>
            </a:endParaRPr>
          </a:p>
          <a:p>
            <a:pPr lvl="0"/>
            <a:r>
              <a:rPr lang="en-GB" sz="2000" b="1" dirty="0">
                <a:solidFill>
                  <a:schemeClr val="accent1">
                    <a:lumMod val="75000"/>
                  </a:schemeClr>
                </a:solidFill>
              </a:rPr>
              <a:t>WP 1.4. – Identification of needed laboratory resources in WB HEIs and alignment with formed EU HEIs WRM laboratory equipment list: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November 2018 </a:t>
            </a:r>
            <a:r>
              <a:rPr lang="sr-Latn-RS" sz="2000" dirty="0" smtClean="0">
                <a:solidFill>
                  <a:schemeClr val="accent1">
                    <a:lumMod val="75000"/>
                  </a:schemeClr>
                </a:solidFill>
              </a:rPr>
              <a:t>- </a:t>
            </a:r>
            <a:r>
              <a:rPr lang="en-GB" sz="2000" dirty="0" smtClean="0">
                <a:solidFill>
                  <a:schemeClr val="accent1">
                    <a:lumMod val="75000"/>
                  </a:schemeClr>
                </a:solidFill>
              </a:rPr>
              <a:t>14</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March 2019. The Coordinator of WP 1 (BOKU) and WB partners are involved in the realization of this task. </a:t>
            </a:r>
            <a:r>
              <a:rPr lang="en-GB" sz="2000" dirty="0" smtClean="0">
                <a:solidFill>
                  <a:schemeClr val="accent1">
                    <a:lumMod val="75000"/>
                  </a:schemeClr>
                </a:solidFill>
              </a:rPr>
              <a:t>U</a:t>
            </a:r>
            <a:r>
              <a:rPr lang="sr-Latn-RS" sz="2000" dirty="0" smtClean="0">
                <a:solidFill>
                  <a:schemeClr val="accent1">
                    <a:lumMod val="75000"/>
                  </a:schemeClr>
                </a:solidFill>
              </a:rPr>
              <a:t>o</a:t>
            </a:r>
            <a:r>
              <a:rPr lang="en-GB" sz="2000" dirty="0" smtClean="0">
                <a:solidFill>
                  <a:schemeClr val="accent1">
                    <a:lumMod val="75000"/>
                  </a:schemeClr>
                </a:solidFill>
              </a:rPr>
              <a:t>M </a:t>
            </a:r>
            <a:r>
              <a:rPr lang="en-GB" sz="2000" dirty="0">
                <a:solidFill>
                  <a:schemeClr val="accent1">
                    <a:lumMod val="75000"/>
                  </a:schemeClr>
                </a:solidFill>
              </a:rPr>
              <a:t>has delivered report at the beginning of March 2019</a:t>
            </a:r>
            <a:r>
              <a:rPr lang="en-GB" sz="2000" dirty="0" smtClean="0">
                <a:solidFill>
                  <a:schemeClr val="accent1">
                    <a:lumMod val="75000"/>
                  </a:schemeClr>
                </a:solidFill>
              </a:rPr>
              <a:t>.</a:t>
            </a:r>
            <a:endParaRPr lang="sr-Latn-RS" sz="2000" dirty="0" smtClean="0">
              <a:solidFill>
                <a:schemeClr val="accent1">
                  <a:lumMod val="75000"/>
                </a:schemeClr>
              </a:solidFill>
            </a:endParaRPr>
          </a:p>
          <a:p>
            <a:pPr lvl="0"/>
            <a:endParaRPr lang="en-US" sz="2000" dirty="0">
              <a:solidFill>
                <a:schemeClr val="accent1">
                  <a:lumMod val="75000"/>
                </a:schemeClr>
              </a:solidFill>
            </a:endParaRPr>
          </a:p>
          <a:p>
            <a:r>
              <a:rPr lang="en-GB" sz="2000" b="1" dirty="0">
                <a:solidFill>
                  <a:schemeClr val="accent1">
                    <a:lumMod val="75000"/>
                  </a:schemeClr>
                </a:solidFill>
              </a:rPr>
              <a:t>WP 1.5. – Workshop on innovative practices in the EU water sector: barriers and opportunities: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March 2019 </a:t>
            </a:r>
            <a:r>
              <a:rPr lang="sr-Latn-RS" sz="2000" dirty="0" smtClean="0">
                <a:solidFill>
                  <a:schemeClr val="accent1">
                    <a:lumMod val="75000"/>
                  </a:schemeClr>
                </a:solidFill>
              </a:rPr>
              <a:t>- </a:t>
            </a:r>
            <a:r>
              <a:rPr lang="en-GB" sz="2000" dirty="0" smtClean="0">
                <a:solidFill>
                  <a:schemeClr val="accent1">
                    <a:lumMod val="75000"/>
                  </a:schemeClr>
                </a:solidFill>
              </a:rPr>
              <a:t>14</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June 2019. The Coordinator of WP 1 (BOKU) </a:t>
            </a:r>
            <a:r>
              <a:rPr lang="en-GB" sz="2000" dirty="0" smtClean="0">
                <a:solidFill>
                  <a:schemeClr val="accent1">
                    <a:lumMod val="75000"/>
                  </a:schemeClr>
                </a:solidFill>
              </a:rPr>
              <a:t>organise</a:t>
            </a:r>
            <a:r>
              <a:rPr lang="sr-Latn-RS" sz="2000" dirty="0" smtClean="0">
                <a:solidFill>
                  <a:schemeClr val="accent1">
                    <a:lumMod val="75000"/>
                  </a:schemeClr>
                </a:solidFill>
              </a:rPr>
              <a:t>d</a:t>
            </a:r>
            <a:r>
              <a:rPr lang="en-GB" sz="2000" dirty="0" smtClean="0">
                <a:solidFill>
                  <a:schemeClr val="accent1">
                    <a:lumMod val="75000"/>
                  </a:schemeClr>
                </a:solidFill>
              </a:rPr>
              <a:t> </a:t>
            </a:r>
            <a:r>
              <a:rPr lang="en-GB" sz="2000" dirty="0">
                <a:solidFill>
                  <a:schemeClr val="accent1">
                    <a:lumMod val="75000"/>
                  </a:schemeClr>
                </a:solidFill>
              </a:rPr>
              <a:t>workshop in May 2019 and all partners </a:t>
            </a:r>
            <a:r>
              <a:rPr lang="sr-Latn-RS" sz="2000" dirty="0" smtClean="0">
                <a:solidFill>
                  <a:schemeClr val="accent1">
                    <a:lumMod val="75000"/>
                  </a:schemeClr>
                </a:solidFill>
              </a:rPr>
              <a:t>were </a:t>
            </a:r>
            <a:r>
              <a:rPr lang="en-GB" sz="2000" dirty="0" smtClean="0">
                <a:solidFill>
                  <a:schemeClr val="accent1">
                    <a:lumMod val="75000"/>
                  </a:schemeClr>
                </a:solidFill>
              </a:rPr>
              <a:t>involved </a:t>
            </a:r>
            <a:r>
              <a:rPr lang="en-GB" sz="2000" dirty="0">
                <a:solidFill>
                  <a:schemeClr val="accent1">
                    <a:lumMod val="75000"/>
                  </a:schemeClr>
                </a:solidFill>
              </a:rPr>
              <a:t>in the realization of this activity.</a:t>
            </a:r>
            <a:endParaRPr lang="sr-Latn-RS" sz="2000" dirty="0" smtClean="0">
              <a:solidFill>
                <a:schemeClr val="accent1">
                  <a:lumMod val="75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val="792610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Implementation of </a:t>
            </a:r>
            <a:r>
              <a:rPr lang="bs-Latn-BA" b="1" dirty="0" smtClean="0">
                <a:solidFill>
                  <a:schemeClr val="tx2"/>
                </a:solidFill>
                <a:latin typeface="Calibri Light" pitchFamily="34" charset="0"/>
                <a:cs typeface="Calibri Light" pitchFamily="34" charset="0"/>
              </a:rPr>
              <a:t>Activities WP 2</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00200"/>
            <a:ext cx="8686800" cy="4144963"/>
          </a:xfrm>
          <a:prstGeom prst="rect">
            <a:avLst/>
          </a:prstGeom>
        </p:spPr>
        <p:txBody>
          <a:bodyPr vert="horz" lIns="91440" tIns="45720" rIns="91440" bIns="45720" rtlCol="0">
            <a:noAutofit/>
          </a:bodyPr>
          <a:lstStyle/>
          <a:p>
            <a:pPr lvl="0"/>
            <a:r>
              <a:rPr lang="en-GB" sz="2000" b="1" dirty="0">
                <a:solidFill>
                  <a:schemeClr val="accent1">
                    <a:lumMod val="75000"/>
                  </a:schemeClr>
                </a:solidFill>
              </a:rPr>
              <a:t>WP 2.6. – Purchasing of literature, software and laboratory equipment, installation and activation: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January 2019 </a:t>
            </a:r>
            <a:r>
              <a:rPr lang="sr-Latn-RS" sz="2000" dirty="0" smtClean="0">
                <a:solidFill>
                  <a:schemeClr val="accent1">
                    <a:lumMod val="75000"/>
                  </a:schemeClr>
                </a:solidFill>
              </a:rPr>
              <a:t>-</a:t>
            </a:r>
            <a:r>
              <a:rPr lang="en-GB" sz="2000" dirty="0" smtClean="0">
                <a:solidFill>
                  <a:schemeClr val="accent1">
                    <a:lumMod val="75000"/>
                  </a:schemeClr>
                </a:solidFill>
              </a:rPr>
              <a:t> </a:t>
            </a:r>
            <a:r>
              <a:rPr lang="en-GB" sz="2000" dirty="0">
                <a:solidFill>
                  <a:schemeClr val="accent1">
                    <a:lumMod val="75000"/>
                  </a:schemeClr>
                </a:solidFill>
              </a:rPr>
              <a:t>14</a:t>
            </a:r>
            <a:r>
              <a:rPr lang="en-GB" sz="2000" baseline="30000" dirty="0">
                <a:solidFill>
                  <a:schemeClr val="accent1">
                    <a:lumMod val="75000"/>
                  </a:schemeClr>
                </a:solidFill>
              </a:rPr>
              <a:t>th</a:t>
            </a:r>
            <a:r>
              <a:rPr lang="en-GB" sz="2000" dirty="0">
                <a:solidFill>
                  <a:schemeClr val="accent1">
                    <a:lumMod val="75000"/>
                  </a:schemeClr>
                </a:solidFill>
              </a:rPr>
              <a:t> November 2019. </a:t>
            </a:r>
            <a:r>
              <a:rPr lang="en-US" sz="2000" dirty="0">
                <a:solidFill>
                  <a:schemeClr val="accent1">
                    <a:lumMod val="75000"/>
                  </a:schemeClr>
                </a:solidFill>
              </a:rPr>
              <a:t>To-date, WB partners were submitted their lists for purchasing of literature, software and laboratory equipment to the Coordinator. After that, authorization of the lists should be done by the EACEA.</a:t>
            </a:r>
          </a:p>
          <a:p>
            <a:endParaRPr lang="sr-Latn-RS" sz="2200" dirty="0" smtClean="0">
              <a:solidFill>
                <a:schemeClr val="tx2"/>
              </a:solidFill>
              <a:latin typeface="Calibri Light" pitchFamily="34" charset="0"/>
              <a:cs typeface="Calibri Light" pitchFamily="34" charset="0"/>
            </a:endParaRPr>
          </a:p>
        </p:txBody>
      </p:sp>
    </p:spTree>
    <p:extLst>
      <p:ext uri="{BB962C8B-B14F-4D97-AF65-F5344CB8AC3E}">
        <p14:creationId xmlns:p14="http://schemas.microsoft.com/office/powerpoint/2010/main" val="3550369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Implementation of </a:t>
            </a:r>
            <a:r>
              <a:rPr lang="bs-Latn-BA" b="1" dirty="0" smtClean="0">
                <a:solidFill>
                  <a:schemeClr val="tx2"/>
                </a:solidFill>
                <a:latin typeface="Calibri Light" pitchFamily="34" charset="0"/>
                <a:cs typeface="Calibri Light" pitchFamily="34" charset="0"/>
              </a:rPr>
              <a:t>Activities WP3</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00200"/>
            <a:ext cx="8686800" cy="4144963"/>
          </a:xfrm>
          <a:prstGeom prst="rect">
            <a:avLst/>
          </a:prstGeom>
        </p:spPr>
        <p:txBody>
          <a:bodyPr vert="horz" lIns="91440" tIns="45720" rIns="91440" bIns="45720" rtlCol="0">
            <a:noAutofit/>
          </a:bodyPr>
          <a:lstStyle/>
          <a:p>
            <a:pPr lvl="0"/>
            <a:r>
              <a:rPr lang="en-GB" sz="2000" b="1" dirty="0">
                <a:solidFill>
                  <a:schemeClr val="accent1">
                    <a:lumMod val="75000"/>
                  </a:schemeClr>
                </a:solidFill>
              </a:rPr>
              <a:t>WP 3.1. – Introduction with LLL courses for professionals in water sector in EU:</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January 2019 </a:t>
            </a:r>
            <a:r>
              <a:rPr lang="sr-Latn-RS" sz="2000" dirty="0" smtClean="0">
                <a:solidFill>
                  <a:schemeClr val="accent1">
                    <a:lumMod val="75000"/>
                  </a:schemeClr>
                </a:solidFill>
              </a:rPr>
              <a:t>-</a:t>
            </a:r>
            <a:r>
              <a:rPr lang="en-GB" sz="2000" dirty="0" smtClean="0">
                <a:solidFill>
                  <a:schemeClr val="accent1">
                    <a:lumMod val="75000"/>
                  </a:schemeClr>
                </a:solidFill>
              </a:rPr>
              <a:t> </a:t>
            </a:r>
            <a:r>
              <a:rPr lang="en-GB" sz="2000" dirty="0">
                <a:solidFill>
                  <a:schemeClr val="accent1">
                    <a:lumMod val="75000"/>
                  </a:schemeClr>
                </a:solidFill>
              </a:rPr>
              <a:t>14</a:t>
            </a:r>
            <a:r>
              <a:rPr lang="en-GB" sz="2000" baseline="30000" dirty="0">
                <a:solidFill>
                  <a:schemeClr val="accent1">
                    <a:lumMod val="75000"/>
                  </a:schemeClr>
                </a:solidFill>
              </a:rPr>
              <a:t>th</a:t>
            </a:r>
            <a:r>
              <a:rPr lang="en-GB" sz="2000" dirty="0">
                <a:solidFill>
                  <a:schemeClr val="accent1">
                    <a:lumMod val="75000"/>
                  </a:schemeClr>
                </a:solidFill>
              </a:rPr>
              <a:t> November 2019. EU partners has delivered their reports with their experiences with LLL courses for professionals.</a:t>
            </a:r>
            <a:r>
              <a:rPr lang="en-GB" sz="2000" b="1" dirty="0">
                <a:solidFill>
                  <a:schemeClr val="accent1">
                    <a:lumMod val="75000"/>
                  </a:schemeClr>
                </a:solidFill>
              </a:rPr>
              <a:t> </a:t>
            </a:r>
            <a:endParaRPr lang="en-US" sz="2000" dirty="0">
              <a:solidFill>
                <a:schemeClr val="accent1">
                  <a:lumMod val="75000"/>
                </a:schemeClr>
              </a:solidFill>
            </a:endParaRPr>
          </a:p>
          <a:p>
            <a:pPr lvl="0"/>
            <a:endParaRPr lang="sr-Latn-RS" sz="2000" b="1" dirty="0" smtClean="0">
              <a:solidFill>
                <a:schemeClr val="accent1">
                  <a:lumMod val="75000"/>
                </a:schemeClr>
              </a:solidFill>
            </a:endParaRPr>
          </a:p>
          <a:p>
            <a:pPr lvl="0"/>
            <a:r>
              <a:rPr lang="en-GB" sz="2000" b="1" dirty="0" smtClean="0">
                <a:solidFill>
                  <a:schemeClr val="accent1">
                    <a:lumMod val="75000"/>
                  </a:schemeClr>
                </a:solidFill>
              </a:rPr>
              <a:t>WP </a:t>
            </a:r>
            <a:r>
              <a:rPr lang="en-GB" sz="2000" b="1" dirty="0">
                <a:solidFill>
                  <a:schemeClr val="accent1">
                    <a:lumMod val="75000"/>
                  </a:schemeClr>
                </a:solidFill>
              </a:rPr>
              <a:t>3.2 – Analyse of water sector needs for LLL courses in WB:</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January 2019 </a:t>
            </a:r>
            <a:r>
              <a:rPr lang="sr-Latn-RS" sz="2000" dirty="0" smtClean="0">
                <a:solidFill>
                  <a:schemeClr val="accent1">
                    <a:lumMod val="75000"/>
                  </a:schemeClr>
                </a:solidFill>
              </a:rPr>
              <a:t>- </a:t>
            </a:r>
            <a:r>
              <a:rPr lang="en-GB" sz="2000" dirty="0" smtClean="0">
                <a:solidFill>
                  <a:schemeClr val="accent1">
                    <a:lumMod val="75000"/>
                  </a:schemeClr>
                </a:solidFill>
              </a:rPr>
              <a:t>14</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November 2019. UPKM, as the Coordinator of WP 3, has prepared Questionnaire, which has been agreed with all the partners in the project. After that, UPKM has produced online questionnaire (</a:t>
            </a:r>
            <a:r>
              <a:rPr lang="en-GB" sz="2000" u="sng" dirty="0">
                <a:solidFill>
                  <a:schemeClr val="accent1">
                    <a:lumMod val="75000"/>
                  </a:schemeClr>
                </a:solidFill>
                <a:hlinkClick r:id="rId6"/>
              </a:rPr>
              <a:t>http://swarm-survey.pr.ac.rs</a:t>
            </a:r>
            <a:r>
              <a:rPr lang="en-GB" sz="2000" dirty="0">
                <a:solidFill>
                  <a:schemeClr val="accent1">
                    <a:lumMod val="75000"/>
                  </a:schemeClr>
                </a:solidFill>
              </a:rPr>
              <a:t>). The survey of the public companies will be </a:t>
            </a:r>
            <a:r>
              <a:rPr lang="sr-Latn-RS" sz="2000" dirty="0" smtClean="0">
                <a:solidFill>
                  <a:schemeClr val="accent1">
                    <a:lumMod val="75000"/>
                  </a:schemeClr>
                </a:solidFill>
              </a:rPr>
              <a:t>finished</a:t>
            </a:r>
            <a:r>
              <a:rPr lang="en-GB" sz="2000" dirty="0" smtClean="0">
                <a:solidFill>
                  <a:schemeClr val="accent1">
                    <a:lumMod val="75000"/>
                  </a:schemeClr>
                </a:solidFill>
              </a:rPr>
              <a:t> </a:t>
            </a:r>
            <a:r>
              <a:rPr lang="en-GB" sz="2000" dirty="0">
                <a:solidFill>
                  <a:schemeClr val="accent1">
                    <a:lumMod val="75000"/>
                  </a:schemeClr>
                </a:solidFill>
              </a:rPr>
              <a:t>up to </a:t>
            </a:r>
            <a:r>
              <a:rPr lang="sr-Latn-RS" sz="2000" dirty="0" smtClean="0">
                <a:solidFill>
                  <a:schemeClr val="accent1">
                    <a:lumMod val="75000"/>
                  </a:schemeClr>
                </a:solidFill>
              </a:rPr>
              <a:t>2</a:t>
            </a:r>
            <a:r>
              <a:rPr lang="en-GB" sz="2000" dirty="0" smtClean="0">
                <a:solidFill>
                  <a:schemeClr val="accent1">
                    <a:lumMod val="75000"/>
                  </a:schemeClr>
                </a:solidFill>
              </a:rPr>
              <a:t>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sr-Latn-RS" sz="2000" dirty="0" smtClean="0">
                <a:solidFill>
                  <a:schemeClr val="accent1">
                    <a:lumMod val="75000"/>
                  </a:schemeClr>
                </a:solidFill>
              </a:rPr>
              <a:t>May</a:t>
            </a:r>
            <a:r>
              <a:rPr lang="en-GB" sz="2000" dirty="0" smtClean="0">
                <a:solidFill>
                  <a:schemeClr val="accent1">
                    <a:lumMod val="75000"/>
                  </a:schemeClr>
                </a:solidFill>
              </a:rPr>
              <a:t> </a:t>
            </a:r>
            <a:r>
              <a:rPr lang="en-GB" sz="2000" dirty="0">
                <a:solidFill>
                  <a:schemeClr val="accent1">
                    <a:lumMod val="75000"/>
                  </a:schemeClr>
                </a:solidFill>
              </a:rPr>
              <a:t>2019.</a:t>
            </a:r>
            <a:endParaRPr lang="en-US" sz="2000" dirty="0">
              <a:solidFill>
                <a:schemeClr val="accent1">
                  <a:lumMod val="75000"/>
                </a:schemeClr>
              </a:solidFill>
            </a:endParaRPr>
          </a:p>
          <a:p>
            <a:endParaRPr lang="sr-Latn-RS" sz="2200" dirty="0" smtClean="0">
              <a:solidFill>
                <a:schemeClr val="tx2"/>
              </a:solidFill>
              <a:latin typeface="Calibri Light" pitchFamily="34" charset="0"/>
              <a:cs typeface="Calibri Light" pitchFamily="34" charset="0"/>
            </a:endParaRPr>
          </a:p>
        </p:txBody>
      </p:sp>
    </p:spTree>
    <p:extLst>
      <p:ext uri="{BB962C8B-B14F-4D97-AF65-F5344CB8AC3E}">
        <p14:creationId xmlns:p14="http://schemas.microsoft.com/office/powerpoint/2010/main" val="288248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Implementation of </a:t>
            </a:r>
            <a:r>
              <a:rPr lang="bs-Latn-BA" b="1" dirty="0" smtClean="0">
                <a:solidFill>
                  <a:schemeClr val="tx2"/>
                </a:solidFill>
                <a:latin typeface="Calibri Light" pitchFamily="34" charset="0"/>
                <a:cs typeface="Calibri Light" pitchFamily="34" charset="0"/>
              </a:rPr>
              <a:t>Activities WP5</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00200"/>
            <a:ext cx="8686800" cy="4144963"/>
          </a:xfrm>
          <a:prstGeom prst="rect">
            <a:avLst/>
          </a:prstGeom>
        </p:spPr>
        <p:txBody>
          <a:bodyPr vert="horz" lIns="91440" tIns="45720" rIns="91440" bIns="45720" rtlCol="0">
            <a:noAutofit/>
          </a:bodyPr>
          <a:lstStyle/>
          <a:p>
            <a:r>
              <a:rPr lang="en-GB" sz="2000" b="1" dirty="0">
                <a:solidFill>
                  <a:schemeClr val="accent1">
                    <a:lumMod val="75000"/>
                  </a:schemeClr>
                </a:solidFill>
              </a:rPr>
              <a:t>WP 5.1. – Development of the Quality and Assurance Plan</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December 2018 </a:t>
            </a:r>
            <a:r>
              <a:rPr lang="sr-Latn-RS" sz="2000" dirty="0" smtClean="0">
                <a:solidFill>
                  <a:schemeClr val="accent1">
                    <a:lumMod val="75000"/>
                  </a:schemeClr>
                </a:solidFill>
              </a:rPr>
              <a:t>-</a:t>
            </a:r>
            <a:r>
              <a:rPr lang="en-GB" sz="2000" dirty="0" smtClean="0">
                <a:solidFill>
                  <a:schemeClr val="accent1">
                    <a:lumMod val="75000"/>
                  </a:schemeClr>
                </a:solidFill>
              </a:rPr>
              <a:t> </a:t>
            </a:r>
            <a:r>
              <a:rPr lang="en-GB" sz="2000" dirty="0">
                <a:solidFill>
                  <a:schemeClr val="accent1">
                    <a:lumMod val="75000"/>
                  </a:schemeClr>
                </a:solidFill>
              </a:rPr>
              <a:t>14</a:t>
            </a:r>
            <a:r>
              <a:rPr lang="en-GB" sz="2000" baseline="30000" dirty="0">
                <a:solidFill>
                  <a:schemeClr val="accent1">
                    <a:lumMod val="75000"/>
                  </a:schemeClr>
                </a:solidFill>
              </a:rPr>
              <a:t>th</a:t>
            </a:r>
            <a:r>
              <a:rPr lang="en-GB" sz="2000" dirty="0">
                <a:solidFill>
                  <a:schemeClr val="accent1">
                    <a:lumMod val="75000"/>
                  </a:schemeClr>
                </a:solidFill>
              </a:rPr>
              <a:t> April 2019. To date, 5</a:t>
            </a:r>
            <a:r>
              <a:rPr lang="en-GB" sz="2000" baseline="30000" dirty="0">
                <a:solidFill>
                  <a:schemeClr val="accent1">
                    <a:lumMod val="75000"/>
                  </a:schemeClr>
                </a:solidFill>
              </a:rPr>
              <a:t>th</a:t>
            </a:r>
            <a:r>
              <a:rPr lang="en-GB" sz="2000" dirty="0">
                <a:solidFill>
                  <a:schemeClr val="accent1">
                    <a:lumMod val="75000"/>
                  </a:schemeClr>
                </a:solidFill>
              </a:rPr>
              <a:t> version of the Quality and Assurance Plan and other relevant material is developed.</a:t>
            </a:r>
            <a:endParaRPr lang="sr-Latn-RS" sz="2000" dirty="0" smtClean="0">
              <a:solidFill>
                <a:schemeClr val="accent1">
                  <a:lumMod val="75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val="696266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Implementation of </a:t>
            </a:r>
            <a:r>
              <a:rPr lang="bs-Latn-BA" b="1" dirty="0" smtClean="0">
                <a:solidFill>
                  <a:schemeClr val="tx2"/>
                </a:solidFill>
                <a:latin typeface="Calibri Light" pitchFamily="34" charset="0"/>
                <a:cs typeface="Calibri Light" pitchFamily="34" charset="0"/>
              </a:rPr>
              <a:t>Activities WP6</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00200"/>
            <a:ext cx="8686800" cy="4144963"/>
          </a:xfrm>
          <a:prstGeom prst="rect">
            <a:avLst/>
          </a:prstGeom>
        </p:spPr>
        <p:txBody>
          <a:bodyPr vert="horz" lIns="91440" tIns="45720" rIns="91440" bIns="45720" rtlCol="0">
            <a:noAutofit/>
          </a:bodyPr>
          <a:lstStyle/>
          <a:p>
            <a:pPr lvl="0"/>
            <a:r>
              <a:rPr lang="en-GB" sz="2000" b="1" dirty="0">
                <a:solidFill>
                  <a:schemeClr val="accent1">
                    <a:lumMod val="75000"/>
                  </a:schemeClr>
                </a:solidFill>
              </a:rPr>
              <a:t>WP 6.1. – Creation of the Dissemination &amp; Exploitation Plan:</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December 2018 </a:t>
            </a:r>
            <a:r>
              <a:rPr lang="sr-Latn-RS" sz="2000" dirty="0" smtClean="0">
                <a:solidFill>
                  <a:schemeClr val="accent1">
                    <a:lumMod val="75000"/>
                  </a:schemeClr>
                </a:solidFill>
              </a:rPr>
              <a:t>- </a:t>
            </a:r>
            <a:r>
              <a:rPr lang="en-GB" sz="2000" dirty="0" smtClean="0">
                <a:solidFill>
                  <a:schemeClr val="accent1">
                    <a:lumMod val="75000"/>
                  </a:schemeClr>
                </a:solidFill>
              </a:rPr>
              <a:t>14</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April 2019. Draft version of the Dissemination &amp; Exploitation Plan with other documents can be found on the project web-site </a:t>
            </a:r>
            <a:r>
              <a:rPr lang="en-GB" sz="2000" u="sng" dirty="0">
                <a:solidFill>
                  <a:schemeClr val="accent1">
                    <a:lumMod val="75000"/>
                  </a:schemeClr>
                </a:solidFill>
                <a:hlinkClick r:id="rId6"/>
              </a:rPr>
              <a:t>http://www.swarm.ni.ac.rs/activities?id=10</a:t>
            </a:r>
            <a:r>
              <a:rPr lang="en-GB" sz="2000" dirty="0">
                <a:solidFill>
                  <a:schemeClr val="accent1">
                    <a:lumMod val="75000"/>
                  </a:schemeClr>
                </a:solidFill>
              </a:rPr>
              <a:t>.</a:t>
            </a:r>
            <a:r>
              <a:rPr lang="en-GB" sz="2000" b="1" dirty="0">
                <a:solidFill>
                  <a:schemeClr val="accent1">
                    <a:lumMod val="75000"/>
                  </a:schemeClr>
                </a:solidFill>
              </a:rPr>
              <a:t> </a:t>
            </a:r>
            <a:endParaRPr lang="en-US" sz="2000" dirty="0">
              <a:solidFill>
                <a:schemeClr val="accent1">
                  <a:lumMod val="75000"/>
                </a:schemeClr>
              </a:solidFill>
            </a:endParaRPr>
          </a:p>
          <a:p>
            <a:pPr lvl="0"/>
            <a:endParaRPr lang="sr-Latn-RS" sz="2000" b="1" dirty="0" smtClean="0">
              <a:solidFill>
                <a:schemeClr val="accent1">
                  <a:lumMod val="75000"/>
                </a:schemeClr>
              </a:solidFill>
            </a:endParaRPr>
          </a:p>
          <a:p>
            <a:pPr lvl="0"/>
            <a:r>
              <a:rPr lang="en-GB" sz="2000" b="1" dirty="0" smtClean="0">
                <a:solidFill>
                  <a:schemeClr val="accent1">
                    <a:lumMod val="75000"/>
                  </a:schemeClr>
                </a:solidFill>
              </a:rPr>
              <a:t>WP </a:t>
            </a:r>
            <a:r>
              <a:rPr lang="en-GB" sz="2000" b="1" dirty="0">
                <a:solidFill>
                  <a:schemeClr val="accent1">
                    <a:lumMod val="75000"/>
                  </a:schemeClr>
                </a:solidFill>
              </a:rPr>
              <a:t>6.2. – Development of project website and promotional materials:</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December 2018 and will be last to the end of the project, 14</a:t>
            </a:r>
            <a:r>
              <a:rPr lang="en-GB" sz="2000" baseline="30000" dirty="0">
                <a:solidFill>
                  <a:schemeClr val="accent1">
                    <a:lumMod val="75000"/>
                  </a:schemeClr>
                </a:solidFill>
              </a:rPr>
              <a:t>th</a:t>
            </a:r>
            <a:r>
              <a:rPr lang="en-GB" sz="2000" dirty="0">
                <a:solidFill>
                  <a:schemeClr val="accent1">
                    <a:lumMod val="75000"/>
                  </a:schemeClr>
                </a:solidFill>
              </a:rPr>
              <a:t> </a:t>
            </a:r>
            <a:r>
              <a:rPr lang="en-GB" sz="2000" dirty="0" smtClean="0">
                <a:solidFill>
                  <a:schemeClr val="accent1">
                    <a:lumMod val="75000"/>
                  </a:schemeClr>
                </a:solidFill>
              </a:rPr>
              <a:t>November</a:t>
            </a:r>
            <a:r>
              <a:rPr lang="sr-Latn-RS" sz="2000" dirty="0" smtClean="0">
                <a:solidFill>
                  <a:schemeClr val="accent1">
                    <a:lumMod val="75000"/>
                  </a:schemeClr>
                </a:solidFill>
              </a:rPr>
              <a:t> 2021</a:t>
            </a:r>
            <a:r>
              <a:rPr lang="en-GB" sz="2000" dirty="0" smtClean="0">
                <a:solidFill>
                  <a:schemeClr val="accent1">
                    <a:lumMod val="75000"/>
                  </a:schemeClr>
                </a:solidFill>
              </a:rPr>
              <a:t>. </a:t>
            </a:r>
            <a:r>
              <a:rPr lang="en-GB" sz="2000" dirty="0">
                <a:solidFill>
                  <a:schemeClr val="accent1">
                    <a:lumMod val="75000"/>
                  </a:schemeClr>
                </a:solidFill>
              </a:rPr>
              <a:t>The website of the project is created (</a:t>
            </a:r>
            <a:r>
              <a:rPr lang="en-GB" sz="2000" u="sng" dirty="0">
                <a:solidFill>
                  <a:schemeClr val="accent1">
                    <a:lumMod val="75000"/>
                  </a:schemeClr>
                </a:solidFill>
                <a:hlinkClick r:id="rId7"/>
              </a:rPr>
              <a:t>http://www.swarm.ni.ac.rs</a:t>
            </a:r>
            <a:r>
              <a:rPr lang="en-GB" sz="2000" dirty="0">
                <a:solidFill>
                  <a:schemeClr val="accent1">
                    <a:lumMod val="75000"/>
                  </a:schemeClr>
                </a:solidFill>
              </a:rPr>
              <a:t>) and maintained to be up-to-date.</a:t>
            </a:r>
            <a:r>
              <a:rPr lang="en-GB" sz="2000" b="1" dirty="0">
                <a:solidFill>
                  <a:schemeClr val="accent1">
                    <a:lumMod val="75000"/>
                  </a:schemeClr>
                </a:solidFill>
              </a:rPr>
              <a:t> </a:t>
            </a:r>
            <a:r>
              <a:rPr lang="sr-Latn-RS" sz="2000" b="1" dirty="0" smtClean="0">
                <a:solidFill>
                  <a:schemeClr val="accent1">
                    <a:lumMod val="75000"/>
                  </a:schemeClr>
                </a:solidFill>
              </a:rPr>
              <a:t> UoM created website of project  - </a:t>
            </a:r>
            <a:r>
              <a:rPr lang="en-GB" sz="2000" dirty="0">
                <a:hlinkClick r:id="rId8"/>
              </a:rPr>
              <a:t>http://www.swarm.ucg.ac.me/</a:t>
            </a:r>
            <a:endParaRPr lang="en-US" sz="2000" dirty="0">
              <a:solidFill>
                <a:schemeClr val="accent1">
                  <a:lumMod val="75000"/>
                </a:schemeClr>
              </a:solidFill>
            </a:endParaRPr>
          </a:p>
          <a:p>
            <a:endParaRPr lang="sr-Latn-RS" sz="2200" dirty="0" smtClean="0">
              <a:solidFill>
                <a:schemeClr val="tx2"/>
              </a:solidFill>
              <a:latin typeface="Calibri Light" pitchFamily="34" charset="0"/>
              <a:cs typeface="Calibri Light" pitchFamily="34" charset="0"/>
            </a:endParaRPr>
          </a:p>
        </p:txBody>
      </p:sp>
    </p:spTree>
    <p:extLst>
      <p:ext uri="{BB962C8B-B14F-4D97-AF65-F5344CB8AC3E}">
        <p14:creationId xmlns:p14="http://schemas.microsoft.com/office/powerpoint/2010/main" val="1127811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Basic Information</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Contract number</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597888-EPP-1-2018-1-RS-EPPKA2-CBHE-JP</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Project acronym</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SWARM</a:t>
            </a:r>
            <a:endPar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Project name</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Strengthening of master curricula</a:t>
            </a:r>
            <a:r>
              <a:rPr kumimoji="0" lang="sr-Latn-R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in water resources </a:t>
            </a:r>
            <a:r>
              <a:rPr kumimoji="0" lang="sr-Latn-R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management</a:t>
            </a:r>
            <a:r>
              <a:rPr kumimoji="0" lang="sr-Latn-R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for the Western Balkans HEIs and</a:t>
            </a:r>
            <a:r>
              <a:rPr kumimoji="0" lang="sr-Latn-R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stakeholders </a:t>
            </a:r>
            <a:r>
              <a:rPr kumimoji="0" lang="sr-Latn-R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endParaRPr kumimoji="0" lang="bs-Latn-BA"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Project duration</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1</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5</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t</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h </a:t>
            </a:r>
            <a:r>
              <a:rPr kumimoji="0" lang="sr-Latn-RS" altLang="en-US" sz="2100" b="0" i="0" u="none" strike="noStrike" kern="1200" cap="none" spc="0" normalizeH="0" baseline="0" noProof="0" dirty="0" err="1" smtClean="0">
                <a:ln>
                  <a:noFill/>
                </a:ln>
                <a:solidFill>
                  <a:srgbClr val="002060"/>
                </a:solidFill>
                <a:effectLst/>
                <a:uLnTx/>
                <a:uFillTx/>
                <a:latin typeface="Calibri Light" pitchFamily="34" charset="0"/>
                <a:cs typeface="Calibri Light" pitchFamily="34" charset="0"/>
              </a:rPr>
              <a:t>November</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201</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8</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14</a:t>
            </a:r>
            <a:r>
              <a:rPr kumimoji="0" lang="en-US" altLang="en-US" sz="2100" b="0" i="0" u="none" strike="noStrike" kern="1200" cap="none" spc="0" normalizeH="0" baseline="30000" noProof="0" dirty="0" err="1" smtClean="0">
                <a:ln>
                  <a:noFill/>
                </a:ln>
                <a:solidFill>
                  <a:srgbClr val="002060"/>
                </a:solidFill>
                <a:effectLst/>
                <a:uLnTx/>
                <a:uFillTx/>
                <a:latin typeface="Calibri Light" pitchFamily="34" charset="0"/>
                <a:cs typeface="Calibri Light" pitchFamily="34" charset="0"/>
              </a:rPr>
              <a:t>th</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err="1" smtClean="0">
                <a:ln>
                  <a:noFill/>
                </a:ln>
                <a:solidFill>
                  <a:srgbClr val="002060"/>
                </a:solidFill>
                <a:effectLst/>
                <a:uLnTx/>
                <a:uFillTx/>
                <a:latin typeface="Calibri Light" pitchFamily="34" charset="0"/>
                <a:cs typeface="Calibri Light" pitchFamily="34" charset="0"/>
              </a:rPr>
              <a:t>November</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20</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21</a:t>
            </a:r>
            <a:endPar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err="1" smtClean="0">
                <a:ln>
                  <a:noFill/>
                </a:ln>
                <a:solidFill>
                  <a:srgbClr val="002060"/>
                </a:solidFill>
                <a:effectLst/>
                <a:uLnTx/>
                <a:uFillTx/>
                <a:latin typeface="Calibri Light" pitchFamily="34" charset="0"/>
                <a:cs typeface="Calibri Light" pitchFamily="34" charset="0"/>
              </a:rPr>
              <a:t>Programme</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Erasmus+</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Call for Proposals</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EAC/A05/2017</a:t>
            </a:r>
            <a:endPar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Total cost</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931,289</a:t>
            </a:r>
            <a:r>
              <a:rPr kumimoji="0" lang="sr-Latn-R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.00</a:t>
            </a:r>
            <a:r>
              <a:rPr kumimoji="0" 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endPar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Coordinator</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University of Ni</a:t>
            </a:r>
            <a:r>
              <a:rPr kumimoji="0" lang="x-none"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š, Serbia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x-none"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x-none"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Univerzitetski trg 2, 18000 Niš, Serbia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x-none"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Project website</a:t>
            </a:r>
            <a:r>
              <a:rPr kumimoji="0" lang="x-none"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x-none"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www.</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swarm</a:t>
            </a:r>
            <a:r>
              <a:rPr kumimoji="0" lang="x-none"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.ni.ac.rs</a:t>
            </a:r>
            <a:endPar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r-Latn-R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Project e-mail</a:t>
            </a:r>
            <a:r>
              <a:rPr kumimoji="0" lang="sr-Latn-R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swarmuni@gmail.com</a:t>
            </a: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Implementation of </a:t>
            </a:r>
            <a:r>
              <a:rPr lang="bs-Latn-BA" b="1" dirty="0" smtClean="0">
                <a:solidFill>
                  <a:schemeClr val="tx2"/>
                </a:solidFill>
                <a:latin typeface="Calibri Light" pitchFamily="34" charset="0"/>
                <a:cs typeface="Calibri Light" pitchFamily="34" charset="0"/>
              </a:rPr>
              <a:t>Activities WP7</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00200"/>
            <a:ext cx="8686800" cy="4495800"/>
          </a:xfrm>
          <a:prstGeom prst="rect">
            <a:avLst/>
          </a:prstGeom>
        </p:spPr>
        <p:txBody>
          <a:bodyPr vert="horz" lIns="91440" tIns="45720" rIns="91440" bIns="45720" rtlCol="0">
            <a:noAutofit/>
          </a:bodyPr>
          <a:lstStyle/>
          <a:p>
            <a:pPr lvl="0"/>
            <a:r>
              <a:rPr lang="en-GB" sz="2000" b="1" dirty="0">
                <a:solidFill>
                  <a:schemeClr val="accent1">
                    <a:lumMod val="75000"/>
                  </a:schemeClr>
                </a:solidFill>
              </a:rPr>
              <a:t>WP 7.1. – Kick-off meeting:</a:t>
            </a:r>
            <a:r>
              <a:rPr lang="en-GB" sz="2000" dirty="0">
                <a:solidFill>
                  <a:schemeClr val="accent1">
                    <a:lumMod val="75000"/>
                  </a:schemeClr>
                </a:solidFill>
              </a:rPr>
              <a:t> </a:t>
            </a:r>
            <a:r>
              <a:rPr lang="en-GB" sz="2000" dirty="0" smtClean="0">
                <a:solidFill>
                  <a:schemeClr val="accent1">
                    <a:lumMod val="75000"/>
                  </a:schemeClr>
                </a:solidFill>
              </a:rPr>
              <a:t>n </a:t>
            </a:r>
            <a:r>
              <a:rPr lang="en-GB" sz="2000" dirty="0">
                <a:solidFill>
                  <a:schemeClr val="accent1">
                    <a:lumMod val="75000"/>
                  </a:schemeClr>
                </a:solidFill>
              </a:rPr>
              <a:t>15</a:t>
            </a:r>
            <a:r>
              <a:rPr lang="en-GB" sz="2000" baseline="30000" dirty="0">
                <a:solidFill>
                  <a:schemeClr val="accent1">
                    <a:lumMod val="75000"/>
                  </a:schemeClr>
                </a:solidFill>
              </a:rPr>
              <a:t>th</a:t>
            </a:r>
            <a:r>
              <a:rPr lang="en-GB" sz="2000" dirty="0">
                <a:solidFill>
                  <a:schemeClr val="accent1">
                    <a:lumMod val="75000"/>
                  </a:schemeClr>
                </a:solidFill>
              </a:rPr>
              <a:t> November 2018 </a:t>
            </a:r>
            <a:r>
              <a:rPr lang="sr-Latn-RS" sz="2000" dirty="0" smtClean="0">
                <a:solidFill>
                  <a:schemeClr val="accent1">
                    <a:lumMod val="75000"/>
                  </a:schemeClr>
                </a:solidFill>
              </a:rPr>
              <a:t>- </a:t>
            </a:r>
            <a:r>
              <a:rPr lang="en-GB" sz="2000" dirty="0" smtClean="0">
                <a:solidFill>
                  <a:schemeClr val="accent1">
                    <a:lumMod val="75000"/>
                  </a:schemeClr>
                </a:solidFill>
              </a:rPr>
              <a:t>14</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February 2019. Kick-off meeting was held in Coordinator’s HEI in </a:t>
            </a:r>
            <a:r>
              <a:rPr lang="en-GB" sz="2000" dirty="0" err="1">
                <a:solidFill>
                  <a:schemeClr val="accent1">
                    <a:lumMod val="75000"/>
                  </a:schemeClr>
                </a:solidFill>
              </a:rPr>
              <a:t>Niš</a:t>
            </a:r>
            <a:r>
              <a:rPr lang="en-GB" sz="2000" dirty="0">
                <a:solidFill>
                  <a:schemeClr val="accent1">
                    <a:lumMod val="75000"/>
                  </a:schemeClr>
                </a:solidFill>
              </a:rPr>
              <a:t> from 20</a:t>
            </a:r>
            <a:r>
              <a:rPr lang="en-GB" sz="2000" baseline="30000" dirty="0">
                <a:solidFill>
                  <a:schemeClr val="accent1">
                    <a:lumMod val="75000"/>
                  </a:schemeClr>
                </a:solidFill>
              </a:rPr>
              <a:t>th</a:t>
            </a:r>
            <a:r>
              <a:rPr lang="en-GB" sz="2000" dirty="0">
                <a:solidFill>
                  <a:schemeClr val="accent1">
                    <a:lumMod val="75000"/>
                  </a:schemeClr>
                </a:solidFill>
              </a:rPr>
              <a:t> to 21</a:t>
            </a:r>
            <a:r>
              <a:rPr lang="en-GB" sz="2000" baseline="30000" dirty="0">
                <a:solidFill>
                  <a:schemeClr val="accent1">
                    <a:lumMod val="75000"/>
                  </a:schemeClr>
                </a:solidFill>
              </a:rPr>
              <a:t>st</a:t>
            </a:r>
            <a:r>
              <a:rPr lang="en-GB" sz="2000" dirty="0">
                <a:solidFill>
                  <a:schemeClr val="accent1">
                    <a:lumMod val="75000"/>
                  </a:schemeClr>
                </a:solidFill>
              </a:rPr>
              <a:t> December 2018. All relevant documents and material prepared for the meeting can be found on the project web-site (whole material, including agenda and meeting report, publicly available at </a:t>
            </a:r>
            <a:r>
              <a:rPr lang="en-GB" sz="2000" u="sng" dirty="0">
                <a:solidFill>
                  <a:schemeClr val="accent1">
                    <a:lumMod val="75000"/>
                  </a:schemeClr>
                </a:solidFill>
                <a:hlinkClick r:id="rId6"/>
              </a:rPr>
              <a:t>http://www.swarm.ni.ac.rs/activities?id=8</a:t>
            </a:r>
            <a:r>
              <a:rPr lang="en-GB" sz="2000" dirty="0">
                <a:solidFill>
                  <a:schemeClr val="accent1">
                    <a:lumMod val="75000"/>
                  </a:schemeClr>
                </a:solidFill>
              </a:rPr>
              <a:t>).</a:t>
            </a:r>
            <a:endParaRPr lang="en-US" sz="2000" dirty="0">
              <a:solidFill>
                <a:schemeClr val="accent1">
                  <a:lumMod val="75000"/>
                </a:schemeClr>
              </a:solidFill>
            </a:endParaRPr>
          </a:p>
          <a:p>
            <a:pPr lvl="0"/>
            <a:r>
              <a:rPr lang="en-GB" sz="2000" b="1" dirty="0">
                <a:solidFill>
                  <a:schemeClr val="accent1">
                    <a:lumMod val="75000"/>
                  </a:schemeClr>
                </a:solidFill>
              </a:rPr>
              <a:t>WP 7.2. – Brussels kick-off meeting:</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November 2018 </a:t>
            </a:r>
            <a:r>
              <a:rPr lang="sr-Latn-RS" sz="2000" dirty="0" smtClean="0">
                <a:solidFill>
                  <a:schemeClr val="accent1">
                    <a:lumMod val="75000"/>
                  </a:schemeClr>
                </a:solidFill>
              </a:rPr>
              <a:t>- </a:t>
            </a:r>
            <a:r>
              <a:rPr lang="en-GB" sz="2000" dirty="0" smtClean="0">
                <a:solidFill>
                  <a:schemeClr val="accent1">
                    <a:lumMod val="75000"/>
                  </a:schemeClr>
                </a:solidFill>
              </a:rPr>
              <a:t>14</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February 2019. Kick-off meeting was held in Brussels from 28</a:t>
            </a:r>
            <a:r>
              <a:rPr lang="en-GB" sz="2000" baseline="30000" dirty="0">
                <a:solidFill>
                  <a:schemeClr val="accent1">
                    <a:lumMod val="75000"/>
                  </a:schemeClr>
                </a:solidFill>
              </a:rPr>
              <a:t>th</a:t>
            </a:r>
            <a:r>
              <a:rPr lang="en-GB" sz="2000" dirty="0">
                <a:solidFill>
                  <a:schemeClr val="accent1">
                    <a:lumMod val="75000"/>
                  </a:schemeClr>
                </a:solidFill>
              </a:rPr>
              <a:t> to 29</a:t>
            </a:r>
            <a:r>
              <a:rPr lang="en-GB" sz="2000" baseline="30000" dirty="0">
                <a:solidFill>
                  <a:schemeClr val="accent1">
                    <a:lumMod val="75000"/>
                  </a:schemeClr>
                </a:solidFill>
              </a:rPr>
              <a:t>th</a:t>
            </a:r>
            <a:r>
              <a:rPr lang="en-GB" sz="2000" dirty="0">
                <a:solidFill>
                  <a:schemeClr val="accent1">
                    <a:lumMod val="75000"/>
                  </a:schemeClr>
                </a:solidFill>
              </a:rPr>
              <a:t> January 2019. All relevant documents can be found on the project web-site (</a:t>
            </a:r>
            <a:r>
              <a:rPr lang="en-GB" sz="2000" u="sng" dirty="0">
                <a:solidFill>
                  <a:schemeClr val="accent1">
                    <a:lumMod val="75000"/>
                  </a:schemeClr>
                </a:solidFill>
                <a:hlinkClick r:id="rId7"/>
              </a:rPr>
              <a:t>http://www.swarm.ni.ac.rs/activities?id=11</a:t>
            </a:r>
            <a:r>
              <a:rPr lang="en-GB" sz="2000" dirty="0">
                <a:solidFill>
                  <a:schemeClr val="accent1">
                    <a:lumMod val="75000"/>
                  </a:schemeClr>
                </a:solidFill>
              </a:rPr>
              <a:t>).</a:t>
            </a:r>
            <a:endParaRPr lang="en-US" sz="2000" dirty="0">
              <a:solidFill>
                <a:schemeClr val="accent1">
                  <a:lumMod val="75000"/>
                </a:schemeClr>
              </a:solidFill>
            </a:endParaRPr>
          </a:p>
          <a:p>
            <a:pPr lvl="0"/>
            <a:r>
              <a:rPr lang="en-GB" sz="2000" b="1" dirty="0">
                <a:solidFill>
                  <a:schemeClr val="accent1">
                    <a:lumMod val="75000"/>
                  </a:schemeClr>
                </a:solidFill>
              </a:rPr>
              <a:t>WP 7.3. – Development of the Project management guide:</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December 2018 </a:t>
            </a:r>
            <a:r>
              <a:rPr lang="sr-Latn-RS" sz="2000" dirty="0" smtClean="0">
                <a:solidFill>
                  <a:schemeClr val="accent1">
                    <a:lumMod val="75000"/>
                  </a:schemeClr>
                </a:solidFill>
              </a:rPr>
              <a:t>-</a:t>
            </a:r>
            <a:r>
              <a:rPr lang="en-GB" sz="2000" dirty="0" smtClean="0">
                <a:solidFill>
                  <a:schemeClr val="accent1">
                    <a:lumMod val="75000"/>
                  </a:schemeClr>
                </a:solidFill>
              </a:rPr>
              <a:t> </a:t>
            </a:r>
            <a:r>
              <a:rPr lang="en-GB" sz="2000" dirty="0">
                <a:solidFill>
                  <a:schemeClr val="accent1">
                    <a:lumMod val="75000"/>
                  </a:schemeClr>
                </a:solidFill>
              </a:rPr>
              <a:t>14</a:t>
            </a:r>
            <a:r>
              <a:rPr lang="en-GB" sz="2000" baseline="30000" dirty="0">
                <a:solidFill>
                  <a:schemeClr val="accent1">
                    <a:lumMod val="75000"/>
                  </a:schemeClr>
                </a:solidFill>
              </a:rPr>
              <a:t>th</a:t>
            </a:r>
            <a:r>
              <a:rPr lang="en-GB" sz="2000" dirty="0">
                <a:solidFill>
                  <a:schemeClr val="accent1">
                    <a:lumMod val="75000"/>
                  </a:schemeClr>
                </a:solidFill>
              </a:rPr>
              <a:t> April 2019. To date, 4</a:t>
            </a:r>
            <a:r>
              <a:rPr lang="en-GB" sz="2000" baseline="30000" dirty="0">
                <a:solidFill>
                  <a:schemeClr val="accent1">
                    <a:lumMod val="75000"/>
                  </a:schemeClr>
                </a:solidFill>
              </a:rPr>
              <a:t>th</a:t>
            </a:r>
            <a:r>
              <a:rPr lang="en-GB" sz="2000" dirty="0">
                <a:solidFill>
                  <a:schemeClr val="accent1">
                    <a:lumMod val="75000"/>
                  </a:schemeClr>
                </a:solidFill>
              </a:rPr>
              <a:t> version of the guide and other relevant material can be found on the project web-site (</a:t>
            </a:r>
            <a:r>
              <a:rPr lang="en-GB" sz="2000" u="sng" dirty="0">
                <a:solidFill>
                  <a:schemeClr val="accent1">
                    <a:lumMod val="75000"/>
                  </a:schemeClr>
                </a:solidFill>
                <a:hlinkClick r:id="rId8"/>
              </a:rPr>
              <a:t>http://www.swarm.ni.ac.rs/activities?id=9</a:t>
            </a:r>
            <a:r>
              <a:rPr lang="en-GB" sz="2000" dirty="0">
                <a:solidFill>
                  <a:schemeClr val="accent1">
                    <a:lumMod val="75000"/>
                  </a:schemeClr>
                </a:solidFill>
              </a:rPr>
              <a:t>).</a:t>
            </a:r>
            <a:endParaRPr lang="en-US" sz="2000" dirty="0">
              <a:solidFill>
                <a:schemeClr val="accent1">
                  <a:lumMod val="75000"/>
                </a:schemeClr>
              </a:solidFill>
            </a:endParaRPr>
          </a:p>
          <a:p>
            <a:pPr lvl="0"/>
            <a:r>
              <a:rPr lang="en-GB" sz="2000" b="1" dirty="0">
                <a:solidFill>
                  <a:schemeClr val="accent1">
                    <a:lumMod val="75000"/>
                  </a:schemeClr>
                </a:solidFill>
              </a:rPr>
              <a:t>WP 7.5. – Day-to-day coordination of project activities:</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January 2019 will last until the completion of the project.</a:t>
            </a:r>
            <a:endParaRPr lang="en-US" sz="2400" dirty="0">
              <a:solidFill>
                <a:schemeClr val="accent1">
                  <a:lumMod val="75000"/>
                </a:schemeClr>
              </a:solidFill>
            </a:endParaRPr>
          </a:p>
          <a:p>
            <a:endParaRPr lang="sr-Latn-RS" sz="2200" dirty="0" smtClean="0">
              <a:solidFill>
                <a:schemeClr val="tx2"/>
              </a:solidFill>
              <a:latin typeface="Calibri Light" pitchFamily="34" charset="0"/>
              <a:cs typeface="Calibri Light" pitchFamily="34" charset="0"/>
            </a:endParaRPr>
          </a:p>
        </p:txBody>
      </p:sp>
    </p:spTree>
    <p:extLst>
      <p:ext uri="{BB962C8B-B14F-4D97-AF65-F5344CB8AC3E}">
        <p14:creationId xmlns:p14="http://schemas.microsoft.com/office/powerpoint/2010/main" val="1067740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normAutofit fontScale="90000"/>
          </a:bodyPr>
          <a:lstStyle/>
          <a:p>
            <a:r>
              <a:rPr lang="sr-Latn-RS" b="1" dirty="0">
                <a:solidFill>
                  <a:schemeClr val="accent1">
                    <a:lumMod val="75000"/>
                  </a:schemeClr>
                </a:solidFill>
                <a:latin typeface="Calibri Light" panose="020F0302020204030204" pitchFamily="34" charset="0"/>
              </a:rPr>
              <a:t>T</a:t>
            </a:r>
            <a:r>
              <a:rPr lang="en-US" b="1" dirty="0">
                <a:solidFill>
                  <a:schemeClr val="accent1">
                    <a:lumMod val="75000"/>
                  </a:schemeClr>
                </a:solidFill>
                <a:latin typeface="Calibri Light" panose="020F0302020204030204" pitchFamily="34" charset="0"/>
              </a:rPr>
              <a:t>he role of the </a:t>
            </a:r>
            <a:r>
              <a:rPr lang="sr-Latn-RS" b="1" dirty="0" smtClean="0">
                <a:solidFill>
                  <a:schemeClr val="accent1">
                    <a:lumMod val="75000"/>
                  </a:schemeClr>
                </a:solidFill>
                <a:latin typeface="Calibri Light" panose="020F0302020204030204" pitchFamily="34" charset="0"/>
              </a:rPr>
              <a:t>UoM (FCE)</a:t>
            </a:r>
            <a:r>
              <a:rPr lang="en-US" b="1" dirty="0" smtClean="0">
                <a:solidFill>
                  <a:schemeClr val="accent1">
                    <a:lumMod val="75000"/>
                  </a:schemeClr>
                </a:solidFill>
                <a:latin typeface="Calibri Light" panose="020F0302020204030204" pitchFamily="34" charset="0"/>
              </a:rPr>
              <a:t> </a:t>
            </a:r>
            <a:r>
              <a:rPr lang="en-US" b="1" dirty="0">
                <a:solidFill>
                  <a:schemeClr val="accent1">
                    <a:lumMod val="75000"/>
                  </a:schemeClr>
                </a:solidFill>
                <a:latin typeface="Calibri Light" panose="020F0302020204030204" pitchFamily="34" charset="0"/>
              </a:rPr>
              <a:t>in </a:t>
            </a:r>
            <a:r>
              <a:rPr lang="sr-Latn-RS" b="1" dirty="0">
                <a:solidFill>
                  <a:schemeClr val="accent1">
                    <a:lumMod val="75000"/>
                  </a:schemeClr>
                </a:solidFill>
                <a:latin typeface="Calibri Light" panose="020F0302020204030204" pitchFamily="34" charset="0"/>
              </a:rPr>
              <a:t>SWARM</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00200"/>
            <a:ext cx="8686800" cy="4343400"/>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sr-Latn-RS" sz="2200" dirty="0" smtClean="0">
                <a:solidFill>
                  <a:schemeClr val="accent1">
                    <a:lumMod val="75000"/>
                  </a:schemeClr>
                </a:solidFill>
              </a:rPr>
              <a:t>UoM(FCE) </a:t>
            </a:r>
            <a:r>
              <a:rPr lang="en-US" sz="2200" dirty="0">
                <a:solidFill>
                  <a:schemeClr val="accent1">
                    <a:lumMod val="75000"/>
                  </a:schemeClr>
                </a:solidFill>
              </a:rPr>
              <a:t>will modernize and modify curricula of existing </a:t>
            </a:r>
            <a:r>
              <a:rPr lang="sr-Latn-RS" sz="2200" dirty="0" smtClean="0">
                <a:solidFill>
                  <a:schemeClr val="accent1">
                    <a:lumMod val="75000"/>
                  </a:schemeClr>
                </a:solidFill>
              </a:rPr>
              <a:t>master study</a:t>
            </a:r>
            <a:r>
              <a:rPr lang="en-US" sz="2200" dirty="0" smtClean="0">
                <a:solidFill>
                  <a:schemeClr val="accent1">
                    <a:lumMod val="75000"/>
                  </a:schemeClr>
                </a:solidFill>
              </a:rPr>
              <a:t> </a:t>
            </a:r>
            <a:r>
              <a:rPr lang="sr-Latn-RS" sz="2200" dirty="0" err="1" smtClean="0">
                <a:solidFill>
                  <a:schemeClr val="accent1">
                    <a:lumMod val="75000"/>
                  </a:schemeClr>
                </a:solidFill>
              </a:rPr>
              <a:t>programmes</a:t>
            </a:r>
            <a:r>
              <a:rPr lang="en-US" sz="2200" dirty="0" smtClean="0">
                <a:solidFill>
                  <a:schemeClr val="accent1">
                    <a:lumMod val="75000"/>
                  </a:schemeClr>
                </a:solidFill>
              </a:rPr>
              <a:t> </a:t>
            </a:r>
            <a:r>
              <a:rPr lang="en-US" sz="2200" dirty="0">
                <a:solidFill>
                  <a:schemeClr val="accent1">
                    <a:lumMod val="75000"/>
                  </a:schemeClr>
                </a:solidFill>
              </a:rPr>
              <a:t>Civil Engineering – </a:t>
            </a:r>
            <a:r>
              <a:rPr lang="sr-Latn-RS" sz="2200" dirty="0" smtClean="0">
                <a:solidFill>
                  <a:schemeClr val="accent1">
                    <a:lumMod val="75000"/>
                  </a:schemeClr>
                </a:solidFill>
              </a:rPr>
              <a:t> Infras</a:t>
            </a:r>
            <a:r>
              <a:rPr lang="en-US" sz="2200" dirty="0" err="1" smtClean="0">
                <a:solidFill>
                  <a:schemeClr val="accent1">
                    <a:lumMod val="75000"/>
                  </a:schemeClr>
                </a:solidFill>
              </a:rPr>
              <a:t>tructures</a:t>
            </a:r>
            <a:r>
              <a:rPr lang="sr-Latn-RS" sz="2200" dirty="0" smtClean="0">
                <a:solidFill>
                  <a:schemeClr val="accent1">
                    <a:lumMod val="75000"/>
                  </a:schemeClr>
                </a:solidFill>
              </a:rPr>
              <a:t> – Water Engineering</a:t>
            </a:r>
            <a:r>
              <a:rPr lang="en-US" sz="2200" dirty="0" smtClean="0">
                <a:solidFill>
                  <a:schemeClr val="accent1">
                    <a:lumMod val="75000"/>
                  </a:schemeClr>
                </a:solidFill>
              </a:rPr>
              <a:t>. </a:t>
            </a:r>
            <a:endParaRPr lang="sr-Latn-RS" sz="2200" dirty="0" smtClean="0">
              <a:solidFill>
                <a:schemeClr val="accent1">
                  <a:lumMod val="75000"/>
                </a:schemeClr>
              </a:solidFill>
            </a:endParaRPr>
          </a:p>
          <a:p>
            <a:pPr marL="342900" indent="-342900">
              <a:buFont typeface="Arial" panose="020B0604020202020204" pitchFamily="34" charset="0"/>
              <a:buChar char="•"/>
            </a:pPr>
            <a:r>
              <a:rPr lang="sr-Latn-RS" sz="2200" dirty="0">
                <a:solidFill>
                  <a:srgbClr val="4F81BD">
                    <a:lumMod val="75000"/>
                  </a:srgbClr>
                </a:solidFill>
              </a:rPr>
              <a:t>UoM(FCE) </a:t>
            </a:r>
            <a:r>
              <a:rPr lang="en-GB" sz="2200" dirty="0" smtClean="0">
                <a:solidFill>
                  <a:schemeClr val="accent1">
                    <a:lumMod val="75000"/>
                  </a:schemeClr>
                </a:solidFill>
              </a:rPr>
              <a:t>wants </a:t>
            </a:r>
            <a:r>
              <a:rPr lang="en-GB" sz="2200" dirty="0">
                <a:solidFill>
                  <a:schemeClr val="accent1">
                    <a:lumMod val="75000"/>
                  </a:schemeClr>
                </a:solidFill>
              </a:rPr>
              <a:t>to set up a laboratory for the teaching </a:t>
            </a:r>
            <a:r>
              <a:rPr lang="sr-Latn-RS" sz="2200" dirty="0" smtClean="0">
                <a:solidFill>
                  <a:schemeClr val="accent1">
                    <a:lumMod val="75000"/>
                  </a:schemeClr>
                </a:solidFill>
              </a:rPr>
              <a:t>purposes at the </a:t>
            </a:r>
            <a:r>
              <a:rPr lang="en-GB" sz="2200" dirty="0" smtClean="0">
                <a:solidFill>
                  <a:schemeClr val="accent1">
                    <a:lumMod val="75000"/>
                  </a:schemeClr>
                </a:solidFill>
              </a:rPr>
              <a:t>master's program</a:t>
            </a:r>
            <a:r>
              <a:rPr lang="sr-Latn-RS" sz="2200" dirty="0" smtClean="0">
                <a:solidFill>
                  <a:schemeClr val="accent1">
                    <a:lumMod val="75000"/>
                  </a:schemeClr>
                </a:solidFill>
              </a:rPr>
              <a:t> Water Engineering</a:t>
            </a:r>
            <a:r>
              <a:rPr lang="en-US" sz="2200" dirty="0" smtClean="0">
                <a:solidFill>
                  <a:schemeClr val="accent1">
                    <a:lumMod val="75000"/>
                  </a:schemeClr>
                </a:solidFill>
              </a:rPr>
              <a:t>. </a:t>
            </a:r>
            <a:endParaRPr lang="sr-Latn-RS" sz="2200" dirty="0" smtClean="0">
              <a:solidFill>
                <a:schemeClr val="accent1">
                  <a:lumMod val="75000"/>
                </a:schemeClr>
              </a:solidFill>
            </a:endParaRPr>
          </a:p>
          <a:p>
            <a:pPr marL="342900" indent="-342900">
              <a:buFont typeface="Arial" panose="020B0604020202020204" pitchFamily="34" charset="0"/>
              <a:buChar char="•"/>
            </a:pPr>
            <a:r>
              <a:rPr lang="sr-Latn-RS" sz="2200" dirty="0">
                <a:solidFill>
                  <a:srgbClr val="4F81BD">
                    <a:lumMod val="75000"/>
                  </a:srgbClr>
                </a:solidFill>
              </a:rPr>
              <a:t>UoM(FCE)</a:t>
            </a:r>
            <a:r>
              <a:rPr lang="sr-Latn-RS" sz="2200" dirty="0" smtClean="0">
                <a:solidFill>
                  <a:schemeClr val="accent1">
                    <a:lumMod val="75000"/>
                  </a:schemeClr>
                </a:solidFill>
              </a:rPr>
              <a:t> </a:t>
            </a:r>
            <a:r>
              <a:rPr lang="en-US" sz="2200" dirty="0" smtClean="0">
                <a:solidFill>
                  <a:schemeClr val="accent1">
                    <a:lumMod val="75000"/>
                  </a:schemeClr>
                </a:solidFill>
              </a:rPr>
              <a:t>teaching </a:t>
            </a:r>
            <a:r>
              <a:rPr lang="en-US" sz="2200" dirty="0">
                <a:solidFill>
                  <a:schemeClr val="accent1">
                    <a:lumMod val="75000"/>
                  </a:schemeClr>
                </a:solidFill>
              </a:rPr>
              <a:t>staff will be trained during EU organized trainings, while students will take part in winter/summer school for acquainting new practices and skills. </a:t>
            </a:r>
            <a:endParaRPr lang="sr-Latn-RS" sz="2200" dirty="0" smtClean="0">
              <a:solidFill>
                <a:schemeClr val="accent1">
                  <a:lumMod val="75000"/>
                </a:schemeClr>
              </a:solidFill>
            </a:endParaRPr>
          </a:p>
          <a:p>
            <a:pPr marL="342900" indent="-342900">
              <a:buFont typeface="Arial" panose="020B0604020202020204" pitchFamily="34" charset="0"/>
              <a:buChar char="•"/>
            </a:pPr>
            <a:r>
              <a:rPr lang="en-US" sz="2200" dirty="0" smtClean="0">
                <a:solidFill>
                  <a:schemeClr val="accent1">
                    <a:lumMod val="75000"/>
                  </a:schemeClr>
                </a:solidFill>
              </a:rPr>
              <a:t>It </a:t>
            </a:r>
            <a:r>
              <a:rPr lang="en-US" sz="2200" dirty="0">
                <a:solidFill>
                  <a:schemeClr val="accent1">
                    <a:lumMod val="75000"/>
                  </a:schemeClr>
                </a:solidFill>
              </a:rPr>
              <a:t>will </a:t>
            </a:r>
            <a:r>
              <a:rPr lang="en-US" sz="2200" dirty="0" smtClean="0">
                <a:solidFill>
                  <a:schemeClr val="accent1">
                    <a:lumMod val="75000"/>
                  </a:schemeClr>
                </a:solidFill>
              </a:rPr>
              <a:t>take </a:t>
            </a:r>
            <a:r>
              <a:rPr lang="en-US" sz="2200" dirty="0">
                <a:solidFill>
                  <a:schemeClr val="accent1">
                    <a:lumMod val="75000"/>
                  </a:schemeClr>
                </a:solidFill>
              </a:rPr>
              <a:t>part in organization of trainings for professionals in water </a:t>
            </a:r>
            <a:r>
              <a:rPr lang="en-US" sz="2200" dirty="0" smtClean="0">
                <a:solidFill>
                  <a:schemeClr val="accent1">
                    <a:lumMod val="75000"/>
                  </a:schemeClr>
                </a:solidFill>
              </a:rPr>
              <a:t>sector</a:t>
            </a:r>
            <a:r>
              <a:rPr lang="sr-Latn-RS" sz="2200" dirty="0" smtClean="0">
                <a:solidFill>
                  <a:schemeClr val="accent1">
                    <a:lumMod val="75000"/>
                  </a:schemeClr>
                </a:solidFill>
              </a:rPr>
              <a:t>,</a:t>
            </a:r>
            <a:r>
              <a:rPr lang="en-US" sz="2200" dirty="0" smtClean="0">
                <a:solidFill>
                  <a:schemeClr val="accent1">
                    <a:lumMod val="75000"/>
                  </a:schemeClr>
                </a:solidFill>
              </a:rPr>
              <a:t> </a:t>
            </a:r>
            <a:r>
              <a:rPr lang="en-US" sz="2200" dirty="0">
                <a:solidFill>
                  <a:schemeClr val="accent1">
                    <a:lumMod val="75000"/>
                  </a:schemeClr>
                </a:solidFill>
              </a:rPr>
              <a:t>as other WB </a:t>
            </a:r>
            <a:r>
              <a:rPr lang="en-US" sz="2200" dirty="0" smtClean="0">
                <a:solidFill>
                  <a:schemeClr val="accent1">
                    <a:lumMod val="75000"/>
                  </a:schemeClr>
                </a:solidFill>
              </a:rPr>
              <a:t>partners</a:t>
            </a:r>
            <a:r>
              <a:rPr lang="sr-Latn-RS" sz="2200" dirty="0" smtClean="0">
                <a:solidFill>
                  <a:schemeClr val="accent1">
                    <a:lumMod val="75000"/>
                  </a:schemeClr>
                </a:solidFill>
              </a:rPr>
              <a:t>,</a:t>
            </a:r>
            <a:r>
              <a:rPr lang="en-US" sz="2200" dirty="0" smtClean="0">
                <a:solidFill>
                  <a:schemeClr val="accent1">
                    <a:lumMod val="75000"/>
                  </a:schemeClr>
                </a:solidFill>
              </a:rPr>
              <a:t> </a:t>
            </a:r>
            <a:r>
              <a:rPr lang="en-US" sz="2200" dirty="0">
                <a:solidFill>
                  <a:schemeClr val="accent1">
                    <a:lumMod val="75000"/>
                  </a:schemeClr>
                </a:solidFill>
              </a:rPr>
              <a:t>and be actively involved in all dissemination activities and other WPs project activities.</a:t>
            </a:r>
          </a:p>
        </p:txBody>
      </p:sp>
    </p:spTree>
    <p:extLst>
      <p:ext uri="{BB962C8B-B14F-4D97-AF65-F5344CB8AC3E}">
        <p14:creationId xmlns:p14="http://schemas.microsoft.com/office/powerpoint/2010/main" val="2854103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normAutofit/>
          </a:bodyPr>
          <a:lstStyle/>
          <a:p>
            <a:r>
              <a:rPr lang="bs-Latn-BA" b="1" dirty="0" smtClean="0">
                <a:solidFill>
                  <a:schemeClr val="tx2"/>
                </a:solidFill>
                <a:latin typeface="Calibri Light" pitchFamily="34" charset="0"/>
                <a:cs typeface="Calibri Light" pitchFamily="34" charset="0"/>
              </a:rPr>
              <a:t>Overall Broader Objective</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lgn="just"/>
            <a:endParaRPr lang="sr-Latn-RS" altLang="en-US" sz="3600" b="1" dirty="0" smtClean="0">
              <a:solidFill>
                <a:srgbClr val="002060"/>
              </a:solidFill>
              <a:latin typeface="Calibri Light" pitchFamily="34" charset="0"/>
              <a:cs typeface="Calibri Light" pitchFamily="34" charset="0"/>
            </a:endParaRPr>
          </a:p>
          <a:p>
            <a:pPr algn="just"/>
            <a:endParaRPr lang="sr-Latn-RS" altLang="en-US" sz="3600" b="1" dirty="0" smtClean="0">
              <a:solidFill>
                <a:srgbClr val="002060"/>
              </a:solidFill>
              <a:latin typeface="Calibri Light" pitchFamily="34" charset="0"/>
              <a:cs typeface="Calibri Light" pitchFamily="34" charset="0"/>
            </a:endParaRPr>
          </a:p>
          <a:p>
            <a:pPr algn="ctr"/>
            <a:r>
              <a:rPr lang="en-GB" altLang="en-US" sz="3600" b="1" dirty="0" smtClean="0">
                <a:solidFill>
                  <a:srgbClr val="002060"/>
                </a:solidFill>
                <a:latin typeface="Calibri Light" pitchFamily="34" charset="0"/>
                <a:cs typeface="Calibri Light" pitchFamily="34" charset="0"/>
              </a:rPr>
              <a:t>Education</a:t>
            </a:r>
            <a:r>
              <a:rPr lang="en-GB" altLang="en-US" sz="3600" dirty="0" smtClean="0">
                <a:solidFill>
                  <a:srgbClr val="002060"/>
                </a:solidFill>
                <a:latin typeface="Calibri Light" pitchFamily="34" charset="0"/>
                <a:cs typeface="Calibri Light" pitchFamily="34" charset="0"/>
              </a:rPr>
              <a:t> of </a:t>
            </a:r>
            <a:r>
              <a:rPr lang="en-GB" altLang="en-US" sz="3600" b="1" dirty="0" smtClean="0">
                <a:solidFill>
                  <a:srgbClr val="002060"/>
                </a:solidFill>
                <a:latin typeface="Calibri Light" pitchFamily="34" charset="0"/>
                <a:cs typeface="Calibri Light" pitchFamily="34" charset="0"/>
              </a:rPr>
              <a:t>experts</a:t>
            </a:r>
            <a:r>
              <a:rPr lang="en-GB" altLang="en-US" sz="3600" dirty="0" smtClean="0">
                <a:solidFill>
                  <a:srgbClr val="002060"/>
                </a:solidFill>
                <a:latin typeface="Calibri Light" pitchFamily="34" charset="0"/>
                <a:cs typeface="Calibri Light" pitchFamily="34" charset="0"/>
              </a:rPr>
              <a:t> for water resources management in the Western Balkans (WB) </a:t>
            </a:r>
            <a:endParaRPr lang="sr-Latn-RS" altLang="en-US" sz="3600" dirty="0" smtClean="0">
              <a:solidFill>
                <a:srgbClr val="002060"/>
              </a:solidFill>
              <a:latin typeface="Calibri Light" pitchFamily="34" charset="0"/>
              <a:cs typeface="Calibri Light" pitchFamily="34" charset="0"/>
            </a:endParaRPr>
          </a:p>
          <a:p>
            <a:pPr algn="ctr"/>
            <a:r>
              <a:rPr lang="en-GB" altLang="en-US" sz="3600" b="1" dirty="0" smtClean="0">
                <a:solidFill>
                  <a:srgbClr val="002060"/>
                </a:solidFill>
                <a:latin typeface="Calibri Light" pitchFamily="34" charset="0"/>
                <a:cs typeface="Calibri Light" pitchFamily="34" charset="0"/>
              </a:rPr>
              <a:t>in line with the national and EU policies</a:t>
            </a:r>
            <a:r>
              <a:rPr lang="en-GB" altLang="en-US" sz="3600" dirty="0" smtClean="0">
                <a:solidFill>
                  <a:srgbClr val="002060"/>
                </a:solidFill>
                <a:latin typeface="Calibri Light" pitchFamily="34" charset="0"/>
                <a:cs typeface="Calibri Light" pitchFamily="34" charset="0"/>
              </a:rPr>
              <a:t>.</a:t>
            </a:r>
            <a:endParaRPr lang="sr-Latn-RS" altLang="en-US" sz="36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383756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Specific Objectives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190144" y="1676400"/>
            <a:ext cx="8686800" cy="4525963"/>
          </a:xfrm>
          <a:prstGeom prst="rect">
            <a:avLst/>
          </a:prstGeom>
        </p:spPr>
        <p:txBody>
          <a:bodyPr vert="horz" lIns="91440" tIns="45720" rIns="91440" bIns="45720" rtlCol="0">
            <a:noAutofit/>
          </a:bodyPr>
          <a:lstStyle/>
          <a:p>
            <a:pPr marL="457200" lvl="0" indent="-457200" algn="just">
              <a:buFont typeface="Arial" panose="020B0604020202020204" pitchFamily="34" charset="0"/>
              <a:buChar char="•"/>
            </a:pPr>
            <a:r>
              <a:rPr lang="en-GB" sz="2400" b="1" dirty="0" smtClean="0">
                <a:solidFill>
                  <a:schemeClr val="accent1">
                    <a:lumMod val="75000"/>
                  </a:schemeClr>
                </a:solidFill>
                <a:latin typeface="Calibri Light" pitchFamily="34" charset="0"/>
                <a:cs typeface="Calibri Light" pitchFamily="34" charset="0"/>
              </a:rPr>
              <a:t>Improve</a:t>
            </a:r>
            <a:r>
              <a:rPr lang="sr-Latn-RS" sz="2400" b="1" dirty="0" smtClean="0">
                <a:solidFill>
                  <a:schemeClr val="accent1">
                    <a:lumMod val="75000"/>
                  </a:schemeClr>
                </a:solidFill>
                <a:latin typeface="Calibri Light" pitchFamily="34" charset="0"/>
                <a:cs typeface="Calibri Light" pitchFamily="34" charset="0"/>
              </a:rPr>
              <a:t> </a:t>
            </a:r>
            <a:r>
              <a:rPr lang="en-GB" sz="2400" b="1" dirty="0" smtClean="0">
                <a:solidFill>
                  <a:schemeClr val="accent1">
                    <a:lumMod val="75000"/>
                  </a:schemeClr>
                </a:solidFill>
                <a:latin typeface="Calibri Light" pitchFamily="34" charset="0"/>
                <a:cs typeface="Calibri Light" pitchFamily="34" charset="0"/>
              </a:rPr>
              <a:t>the level of competencies and skills in </a:t>
            </a:r>
            <a:r>
              <a:rPr lang="sr-Latn-RS" sz="2400" b="1" dirty="0" smtClean="0">
                <a:solidFill>
                  <a:schemeClr val="accent1">
                    <a:lumMod val="75000"/>
                  </a:schemeClr>
                </a:solidFill>
                <a:latin typeface="Calibri Light" pitchFamily="34" charset="0"/>
                <a:cs typeface="Calibri Light" pitchFamily="34" charset="0"/>
              </a:rPr>
              <a:t>WB </a:t>
            </a:r>
            <a:r>
              <a:rPr lang="en-GB" sz="2400" b="1" dirty="0" smtClean="0">
                <a:solidFill>
                  <a:schemeClr val="accent1">
                    <a:lumMod val="75000"/>
                  </a:schemeClr>
                </a:solidFill>
                <a:latin typeface="Calibri Light" pitchFamily="34" charset="0"/>
                <a:cs typeface="Calibri Light" pitchFamily="34" charset="0"/>
              </a:rPr>
              <a:t>HEIs</a:t>
            </a:r>
            <a:r>
              <a:rPr lang="en-GB" sz="2400" dirty="0" smtClean="0">
                <a:solidFill>
                  <a:schemeClr val="accent1">
                    <a:lumMod val="75000"/>
                  </a:schemeClr>
                </a:solidFill>
                <a:latin typeface="Calibri Light" pitchFamily="34" charset="0"/>
                <a:cs typeface="Calibri Light" pitchFamily="34" charset="0"/>
              </a:rPr>
              <a:t> by innovative master programmes in the field of water resources management (WRM) in line with the Bologna requirements and national accreditation standards by October 2021</a:t>
            </a:r>
            <a:endParaRPr lang="sr-Latn-RS" sz="2400" dirty="0" smtClean="0">
              <a:solidFill>
                <a:schemeClr val="accent1">
                  <a:lumMod val="75000"/>
                </a:schemeClr>
              </a:solidFill>
              <a:latin typeface="Calibri Light" pitchFamily="34" charset="0"/>
              <a:cs typeface="Calibri Light" pitchFamily="34" charset="0"/>
            </a:endParaRPr>
          </a:p>
          <a:p>
            <a:pPr marL="457200" lvl="0" indent="-457200" algn="just">
              <a:buFont typeface="Arial" panose="020B0604020202020204" pitchFamily="34" charset="0"/>
              <a:buChar char="•"/>
            </a:pPr>
            <a:r>
              <a:rPr lang="en-GB" sz="2400" b="1" dirty="0" smtClean="0">
                <a:solidFill>
                  <a:schemeClr val="accent1">
                    <a:lumMod val="75000"/>
                  </a:schemeClr>
                </a:solidFill>
                <a:latin typeface="Calibri Light" pitchFamily="34" charset="0"/>
                <a:cs typeface="Calibri Light" pitchFamily="34" charset="0"/>
              </a:rPr>
              <a:t>Design and implement new laboratories </a:t>
            </a:r>
            <a:r>
              <a:rPr lang="en-GB" sz="2400" dirty="0" smtClean="0">
                <a:solidFill>
                  <a:schemeClr val="accent1">
                    <a:lumMod val="75000"/>
                  </a:schemeClr>
                </a:solidFill>
                <a:latin typeface="Calibri Light" pitchFamily="34" charset="0"/>
                <a:cs typeface="Calibri Light" pitchFamily="34" charset="0"/>
              </a:rPr>
              <a:t>in co</a:t>
            </a:r>
            <a:r>
              <a:rPr lang="sr-Latn-RS" sz="2400" dirty="0" smtClean="0">
                <a:solidFill>
                  <a:schemeClr val="accent1">
                    <a:lumMod val="75000"/>
                  </a:schemeClr>
                </a:solidFill>
                <a:latin typeface="Calibri Light" pitchFamily="34" charset="0"/>
                <a:cs typeface="Calibri Light" pitchFamily="34" charset="0"/>
              </a:rPr>
              <a:t>o</a:t>
            </a:r>
            <a:r>
              <a:rPr lang="en-GB" sz="2400" dirty="0" err="1" smtClean="0">
                <a:solidFill>
                  <a:schemeClr val="accent1">
                    <a:lumMod val="75000"/>
                  </a:schemeClr>
                </a:solidFill>
                <a:latin typeface="Calibri Light" pitchFamily="34" charset="0"/>
                <a:cs typeface="Calibri Light" pitchFamily="34" charset="0"/>
              </a:rPr>
              <a:t>peration</a:t>
            </a:r>
            <a:r>
              <a:rPr lang="en-GB" sz="2400" dirty="0" smtClean="0">
                <a:solidFill>
                  <a:schemeClr val="accent1">
                    <a:lumMod val="75000"/>
                  </a:schemeClr>
                </a:solidFill>
                <a:latin typeface="Calibri Light" pitchFamily="34" charset="0"/>
                <a:cs typeface="Calibri Light" pitchFamily="34" charset="0"/>
              </a:rPr>
              <a:t> with EU project partners by November 2019</a:t>
            </a:r>
            <a:endParaRPr lang="sr-Latn-RS" sz="2400" dirty="0" smtClean="0">
              <a:solidFill>
                <a:schemeClr val="accent1">
                  <a:lumMod val="75000"/>
                </a:schemeClr>
              </a:solidFill>
              <a:latin typeface="Calibri Light" pitchFamily="34" charset="0"/>
              <a:cs typeface="Calibri Light" pitchFamily="34" charset="0"/>
            </a:endParaRPr>
          </a:p>
          <a:p>
            <a:pPr marL="457200" indent="-457200" algn="just">
              <a:buFont typeface="Arial" panose="020B0604020202020204" pitchFamily="34" charset="0"/>
              <a:buChar char="•"/>
            </a:pPr>
            <a:r>
              <a:rPr lang="en-GB" sz="2400" b="1" dirty="0" smtClean="0">
                <a:solidFill>
                  <a:schemeClr val="accent1">
                    <a:lumMod val="75000"/>
                  </a:schemeClr>
                </a:solidFill>
                <a:latin typeface="Calibri Light" pitchFamily="34" charset="0"/>
                <a:cs typeface="Calibri Light" pitchFamily="34" charset="0"/>
              </a:rPr>
              <a:t>Develop and implement LLL courses for the water sector </a:t>
            </a:r>
            <a:r>
              <a:rPr lang="en-GB" sz="2400" dirty="0" smtClean="0">
                <a:solidFill>
                  <a:schemeClr val="accent1">
                    <a:lumMod val="75000"/>
                  </a:schemeClr>
                </a:solidFill>
                <a:latin typeface="Calibri Light" pitchFamily="34" charset="0"/>
                <a:cs typeface="Calibri Light" pitchFamily="34" charset="0"/>
              </a:rPr>
              <a:t>in line with EU Water Framework Directive by January 2021</a:t>
            </a:r>
            <a:endParaRPr lang="sr-Latn-RS" sz="2400" b="1" dirty="0" smtClean="0">
              <a:solidFill>
                <a:schemeClr val="accent1">
                  <a:lumMod val="75000"/>
                </a:schemeClr>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2235697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81966"/>
            <a:ext cx="8229600" cy="1143000"/>
          </a:xfrm>
        </p:spPr>
        <p:txBody>
          <a:bodyPr/>
          <a:lstStyle/>
          <a:p>
            <a:r>
              <a:rPr lang="bs-Latn-BA" b="1" dirty="0" smtClean="0">
                <a:solidFill>
                  <a:schemeClr val="tx2"/>
                </a:solidFill>
                <a:latin typeface="Calibri Light" pitchFamily="34" charset="0"/>
                <a:cs typeface="Calibri Light" pitchFamily="34" charset="0"/>
              </a:rPr>
              <a:t>Sustainability</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524966"/>
            <a:ext cx="8686800" cy="4525963"/>
          </a:xfrm>
          <a:prstGeom prst="rect">
            <a:avLst/>
          </a:prstGeom>
        </p:spPr>
        <p:txBody>
          <a:bodyPr vert="horz" lIns="91440" tIns="45720" rIns="91440" bIns="45720" rtlCol="0">
            <a:noAutofit/>
          </a:bodyPr>
          <a:lstStyle/>
          <a:p>
            <a:pPr marL="342900" indent="-342900" algn="just">
              <a:buFont typeface="Arial" panose="020B0604020202020204" pitchFamily="34" charset="0"/>
              <a:buChar char="•"/>
            </a:pPr>
            <a:r>
              <a:rPr lang="sr-Latn-RS" sz="2500" b="1" dirty="0" smtClean="0">
                <a:solidFill>
                  <a:srgbClr val="002060"/>
                </a:solidFill>
                <a:latin typeface="Calibri Light" pitchFamily="34" charset="0"/>
                <a:cs typeface="Calibri Light" pitchFamily="34" charset="0"/>
              </a:rPr>
              <a:t>Improved </a:t>
            </a:r>
            <a:r>
              <a:rPr lang="en-GB" sz="2500" b="1" dirty="0" smtClean="0">
                <a:solidFill>
                  <a:srgbClr val="002060"/>
                </a:solidFill>
                <a:latin typeface="Calibri Light" pitchFamily="34" charset="0"/>
                <a:cs typeface="Calibri Light" pitchFamily="34" charset="0"/>
              </a:rPr>
              <a:t>master programmes in </a:t>
            </a:r>
            <a:r>
              <a:rPr lang="sr-Latn-RS" sz="2500" b="1" dirty="0" smtClean="0">
                <a:solidFill>
                  <a:srgbClr val="002060"/>
                </a:solidFill>
                <a:latin typeface="Calibri Light" pitchFamily="34" charset="0"/>
                <a:cs typeface="Calibri Light" pitchFamily="34" charset="0"/>
              </a:rPr>
              <a:t>W</a:t>
            </a:r>
            <a:r>
              <a:rPr lang="en-GB" sz="2500" b="1" dirty="0" smtClean="0">
                <a:solidFill>
                  <a:srgbClr val="002060"/>
                </a:solidFill>
                <a:latin typeface="Calibri Light" pitchFamily="34" charset="0"/>
                <a:cs typeface="Calibri Light" pitchFamily="34" charset="0"/>
              </a:rPr>
              <a:t>RM</a:t>
            </a:r>
            <a:r>
              <a:rPr lang="sr-Latn-RS" sz="2500" b="1" dirty="0" smtClean="0">
                <a:solidFill>
                  <a:srgbClr val="002060"/>
                </a:solidFill>
                <a:latin typeface="Calibri Light" pitchFamily="34" charset="0"/>
                <a:cs typeface="Calibri Light" pitchFamily="34" charset="0"/>
              </a:rPr>
              <a:t>,</a:t>
            </a:r>
            <a:r>
              <a:rPr lang="en-GB" sz="2500" b="1" dirty="0" smtClean="0">
                <a:solidFill>
                  <a:srgbClr val="002060"/>
                </a:solidFill>
                <a:latin typeface="Calibri Light" pitchFamily="34" charset="0"/>
                <a:cs typeface="Calibri Light" pitchFamily="34" charset="0"/>
              </a:rPr>
              <a:t> </a:t>
            </a:r>
            <a:r>
              <a:rPr lang="en-GB" sz="2500" dirty="0" smtClean="0">
                <a:solidFill>
                  <a:srgbClr val="002060"/>
                </a:solidFill>
                <a:latin typeface="Calibri Light" pitchFamily="34" charset="0"/>
                <a:cs typeface="Calibri Light" pitchFamily="34" charset="0"/>
              </a:rPr>
              <a:t>that will be </a:t>
            </a:r>
            <a:r>
              <a:rPr lang="sr-Latn-RS" sz="2500" dirty="0" smtClean="0">
                <a:solidFill>
                  <a:srgbClr val="002060"/>
                </a:solidFill>
                <a:latin typeface="Calibri Light" pitchFamily="34" charset="0"/>
                <a:cs typeface="Calibri Light" pitchFamily="34" charset="0"/>
              </a:rPr>
              <a:t>improved </a:t>
            </a:r>
            <a:r>
              <a:rPr lang="en-GB" sz="2500" dirty="0" smtClean="0">
                <a:solidFill>
                  <a:srgbClr val="002060"/>
                </a:solidFill>
                <a:latin typeface="Calibri Light" pitchFamily="34" charset="0"/>
                <a:cs typeface="Calibri Light" pitchFamily="34" charset="0"/>
              </a:rPr>
              <a:t>and implemented</a:t>
            </a:r>
            <a:r>
              <a:rPr lang="sr-Latn-RS" sz="2500" dirty="0" smtClean="0">
                <a:solidFill>
                  <a:srgbClr val="002060"/>
                </a:solidFill>
                <a:latin typeface="Calibri Light" pitchFamily="34" charset="0"/>
                <a:cs typeface="Calibri Light" pitchFamily="34" charset="0"/>
              </a:rPr>
              <a:t>.</a:t>
            </a:r>
          </a:p>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indent="-342900" algn="just">
              <a:buFont typeface="Arial" panose="020B0604020202020204" pitchFamily="34" charset="0"/>
              <a:buChar char="•"/>
            </a:pPr>
            <a:r>
              <a:rPr lang="sr-Latn-RS" sz="2500" b="1" dirty="0" smtClean="0">
                <a:solidFill>
                  <a:srgbClr val="002060"/>
                </a:solidFill>
                <a:latin typeface="Calibri Light" pitchFamily="34" charset="0"/>
                <a:cs typeface="Calibri Light" pitchFamily="34" charset="0"/>
              </a:rPr>
              <a:t>N</a:t>
            </a:r>
            <a:r>
              <a:rPr lang="en-GB" sz="2500" b="1" dirty="0" err="1" smtClean="0">
                <a:solidFill>
                  <a:srgbClr val="002060"/>
                </a:solidFill>
                <a:latin typeface="Calibri Light" pitchFamily="34" charset="0"/>
                <a:cs typeface="Calibri Light" pitchFamily="34" charset="0"/>
              </a:rPr>
              <a:t>ew</a:t>
            </a:r>
            <a:r>
              <a:rPr lang="en-GB" sz="2500" b="1" dirty="0" smtClean="0">
                <a:solidFill>
                  <a:srgbClr val="002060"/>
                </a:solidFill>
                <a:latin typeface="Calibri Light" pitchFamily="34" charset="0"/>
                <a:cs typeface="Calibri Light" pitchFamily="34" charset="0"/>
              </a:rPr>
              <a:t> training programmes in </a:t>
            </a:r>
            <a:r>
              <a:rPr lang="sr-Latn-RS" sz="2500" b="1" dirty="0" smtClean="0">
                <a:solidFill>
                  <a:srgbClr val="002060"/>
                </a:solidFill>
                <a:latin typeface="Calibri Light" pitchFamily="34" charset="0"/>
                <a:cs typeface="Calibri Light" pitchFamily="34" charset="0"/>
              </a:rPr>
              <a:t>W</a:t>
            </a:r>
            <a:r>
              <a:rPr lang="en-GB" sz="2500" b="1" dirty="0" smtClean="0">
                <a:solidFill>
                  <a:srgbClr val="002060"/>
                </a:solidFill>
                <a:latin typeface="Calibri Light" pitchFamily="34" charset="0"/>
                <a:cs typeface="Calibri Light" pitchFamily="34" charset="0"/>
              </a:rPr>
              <a:t>RM</a:t>
            </a:r>
            <a:r>
              <a:rPr lang="en-GB" sz="2500" dirty="0" smtClean="0">
                <a:solidFill>
                  <a:srgbClr val="002060"/>
                </a:solidFill>
                <a:latin typeface="Calibri Light" pitchFamily="34" charset="0"/>
                <a:cs typeface="Calibri Light" pitchFamily="34" charset="0"/>
              </a:rPr>
              <a:t> (one per each WB partner country)  with training materials for </a:t>
            </a:r>
            <a:r>
              <a:rPr lang="sr-Latn-RS" sz="2500" dirty="0" smtClean="0">
                <a:solidFill>
                  <a:srgbClr val="002060"/>
                </a:solidFill>
                <a:latin typeface="Calibri Light" pitchFamily="34" charset="0"/>
                <a:cs typeface="Calibri Light" pitchFamily="34" charset="0"/>
              </a:rPr>
              <a:t>water resources </a:t>
            </a:r>
            <a:r>
              <a:rPr lang="en-GB" sz="2500" dirty="0" smtClean="0">
                <a:solidFill>
                  <a:srgbClr val="002060"/>
                </a:solidFill>
                <a:latin typeface="Calibri Light" pitchFamily="34" charset="0"/>
                <a:cs typeface="Calibri Light" pitchFamily="34" charset="0"/>
              </a:rPr>
              <a:t>sector developed and conducted</a:t>
            </a:r>
            <a:r>
              <a:rPr lang="sr-Latn-RS" sz="2500" dirty="0" smtClean="0">
                <a:solidFill>
                  <a:srgbClr val="002060"/>
                </a:solidFill>
                <a:latin typeface="Calibri Light" pitchFamily="34" charset="0"/>
                <a:cs typeface="Calibri Light" pitchFamily="34" charset="0"/>
              </a:rPr>
              <a:t>.</a:t>
            </a:r>
          </a:p>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indent="-342900" algn="just">
              <a:buFont typeface="Arial" panose="020B0604020202020204" pitchFamily="34" charset="0"/>
              <a:buChar char="•"/>
            </a:pPr>
            <a:r>
              <a:rPr lang="sr-Latn-RS" sz="2500" b="1" dirty="0" smtClean="0">
                <a:solidFill>
                  <a:srgbClr val="002060"/>
                </a:solidFill>
                <a:latin typeface="Calibri Light" pitchFamily="34" charset="0"/>
                <a:cs typeface="Calibri Light" pitchFamily="34" charset="0"/>
              </a:rPr>
              <a:t>R</a:t>
            </a:r>
            <a:r>
              <a:rPr lang="en-GB" sz="2500" b="1" dirty="0" err="1" smtClean="0">
                <a:solidFill>
                  <a:srgbClr val="002060"/>
                </a:solidFill>
                <a:latin typeface="Calibri Light" pitchFamily="34" charset="0"/>
                <a:cs typeface="Calibri Light" pitchFamily="34" charset="0"/>
              </a:rPr>
              <a:t>etrained</a:t>
            </a:r>
            <a:r>
              <a:rPr lang="en-GB" sz="2500" b="1" dirty="0" smtClean="0">
                <a:solidFill>
                  <a:srgbClr val="002060"/>
                </a:solidFill>
                <a:latin typeface="Calibri Light" pitchFamily="34" charset="0"/>
                <a:cs typeface="Calibri Light" pitchFamily="34" charset="0"/>
              </a:rPr>
              <a:t> teaching staff </a:t>
            </a:r>
            <a:r>
              <a:rPr lang="en-GB" sz="2500" dirty="0" smtClean="0">
                <a:solidFill>
                  <a:srgbClr val="002060"/>
                </a:solidFill>
                <a:latin typeface="Calibri Light" pitchFamily="34" charset="0"/>
                <a:cs typeface="Calibri Light" pitchFamily="34" charset="0"/>
              </a:rPr>
              <a:t>with up-to-date knowledge in </a:t>
            </a:r>
            <a:r>
              <a:rPr lang="sr-Latn-RS" sz="2500" dirty="0" smtClean="0">
                <a:solidFill>
                  <a:srgbClr val="002060"/>
                </a:solidFill>
                <a:latin typeface="Calibri Light" pitchFamily="34" charset="0"/>
                <a:cs typeface="Calibri Light" pitchFamily="34" charset="0"/>
              </a:rPr>
              <a:t>W</a:t>
            </a:r>
            <a:r>
              <a:rPr lang="en-GB" sz="2500" dirty="0" smtClean="0">
                <a:solidFill>
                  <a:srgbClr val="002060"/>
                </a:solidFill>
                <a:latin typeface="Calibri Light" pitchFamily="34" charset="0"/>
                <a:cs typeface="Calibri Light" pitchFamily="34" charset="0"/>
              </a:rPr>
              <a:t>RM to teach on the new</a:t>
            </a:r>
            <a:r>
              <a:rPr lang="sr-Latn-RS" sz="2500" dirty="0" smtClean="0">
                <a:solidFill>
                  <a:srgbClr val="002060"/>
                </a:solidFill>
                <a:latin typeface="Calibri Light" pitchFamily="34" charset="0"/>
                <a:cs typeface="Calibri Light" pitchFamily="34" charset="0"/>
              </a:rPr>
              <a:t>/improved</a:t>
            </a:r>
            <a:r>
              <a:rPr lang="en-GB" sz="2500" dirty="0" smtClean="0">
                <a:solidFill>
                  <a:srgbClr val="002060"/>
                </a:solidFill>
                <a:latin typeface="Calibri Light" pitchFamily="34" charset="0"/>
                <a:cs typeface="Calibri Light" pitchFamily="34" charset="0"/>
              </a:rPr>
              <a:t> master programmes</a:t>
            </a:r>
            <a:r>
              <a:rPr lang="sr-Latn-RS" sz="2500" dirty="0" smtClean="0">
                <a:solidFill>
                  <a:srgbClr val="002060"/>
                </a:solidFill>
                <a:latin typeface="Calibri Light" pitchFamily="34" charset="0"/>
                <a:cs typeface="Calibri Light" pitchFamily="34" charset="0"/>
              </a:rPr>
              <a:t>.</a:t>
            </a:r>
          </a:p>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indent="-342900" algn="just">
              <a:buFont typeface="Arial" panose="020B0604020202020204" pitchFamily="34" charset="0"/>
              <a:buChar char="•"/>
            </a:pPr>
            <a:r>
              <a:rPr lang="sr-Latn-RS" sz="2500" b="1" dirty="0" smtClean="0">
                <a:solidFill>
                  <a:srgbClr val="002060"/>
                </a:solidFill>
                <a:latin typeface="Calibri Light" pitchFamily="34" charset="0"/>
                <a:cs typeface="Calibri Light" pitchFamily="34" charset="0"/>
              </a:rPr>
              <a:t>A</a:t>
            </a:r>
            <a:r>
              <a:rPr lang="en-GB" sz="2500" b="1" dirty="0" err="1" smtClean="0">
                <a:solidFill>
                  <a:srgbClr val="002060"/>
                </a:solidFill>
                <a:latin typeface="Calibri Light" pitchFamily="34" charset="0"/>
                <a:cs typeface="Calibri Light" pitchFamily="34" charset="0"/>
              </a:rPr>
              <a:t>dvanced</a:t>
            </a:r>
            <a:r>
              <a:rPr lang="en-GB" sz="2500" b="1" dirty="0" smtClean="0">
                <a:solidFill>
                  <a:srgbClr val="002060"/>
                </a:solidFill>
                <a:latin typeface="Calibri Light" pitchFamily="34" charset="0"/>
                <a:cs typeface="Calibri Light" pitchFamily="34" charset="0"/>
              </a:rPr>
              <a:t> teaching and learning process introduced</a:t>
            </a:r>
            <a:r>
              <a:rPr lang="sr-Latn-RS" sz="2500" dirty="0" smtClean="0">
                <a:solidFill>
                  <a:srgbClr val="002060"/>
                </a:solidFill>
                <a:latin typeface="Calibri Light" pitchFamily="34" charset="0"/>
                <a:cs typeface="Calibri Light" pitchFamily="34" charset="0"/>
              </a:rPr>
              <a:t>.</a:t>
            </a:r>
          </a:p>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indent="-342900" algn="just">
              <a:buFont typeface="Arial" panose="020B0604020202020204" pitchFamily="34" charset="0"/>
              <a:buChar char="•"/>
            </a:pPr>
            <a:r>
              <a:rPr lang="sr-Latn-RS" sz="2500" b="1" dirty="0" smtClean="0">
                <a:solidFill>
                  <a:srgbClr val="002060"/>
                </a:solidFill>
                <a:latin typeface="Calibri Light" pitchFamily="34" charset="0"/>
                <a:cs typeface="Calibri Light" pitchFamily="34" charset="0"/>
              </a:rPr>
              <a:t>I</a:t>
            </a:r>
            <a:r>
              <a:rPr lang="en-GB" sz="2500" b="1" dirty="0" err="1" smtClean="0">
                <a:solidFill>
                  <a:srgbClr val="002060"/>
                </a:solidFill>
                <a:latin typeface="Calibri Light" pitchFamily="34" charset="0"/>
                <a:cs typeface="Calibri Light" pitchFamily="34" charset="0"/>
              </a:rPr>
              <a:t>ntroduced</a:t>
            </a:r>
            <a:r>
              <a:rPr lang="en-GB" sz="2500" b="1" dirty="0" smtClean="0">
                <a:solidFill>
                  <a:srgbClr val="002060"/>
                </a:solidFill>
                <a:latin typeface="Calibri Light" pitchFamily="34" charset="0"/>
                <a:cs typeface="Calibri Light" pitchFamily="34" charset="0"/>
              </a:rPr>
              <a:t> new laboratory equipment, library units and software</a:t>
            </a:r>
            <a:r>
              <a:rPr lang="en-GB" sz="2500" dirty="0" smtClean="0">
                <a:solidFill>
                  <a:srgbClr val="002060"/>
                </a:solidFill>
                <a:latin typeface="Calibri Light" pitchFamily="34" charset="0"/>
                <a:cs typeface="Calibri Light" pitchFamily="34" charset="0"/>
              </a:rPr>
              <a:t> necessary for the continuation of the master programmes.</a:t>
            </a:r>
            <a:endParaRPr lang="en-US" sz="25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307530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en-US" b="1" dirty="0" smtClean="0">
                <a:solidFill>
                  <a:schemeClr val="tx2"/>
                </a:solidFill>
                <a:latin typeface="Calibri Light" pitchFamily="34" charset="0"/>
                <a:cs typeface="Calibri Light" pitchFamily="34" charset="0"/>
              </a:rPr>
              <a:t>Impact </a:t>
            </a:r>
            <a:r>
              <a:rPr lang="sr-Latn-RS" b="1" dirty="0" smtClean="0">
                <a:solidFill>
                  <a:schemeClr val="tx2"/>
                </a:solidFill>
                <a:latin typeface="Calibri Light" pitchFamily="34" charset="0"/>
                <a:cs typeface="Calibri Light" pitchFamily="34" charset="0"/>
              </a:rPr>
              <a:t>1</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indent="-342900" algn="just">
              <a:buFont typeface="Arial" panose="020B0604020202020204" pitchFamily="34" charset="0"/>
              <a:buChar char="•"/>
            </a:pPr>
            <a:r>
              <a:rPr lang="en-US" sz="2500" b="1" dirty="0" smtClean="0">
                <a:solidFill>
                  <a:srgbClr val="002060"/>
                </a:solidFill>
                <a:latin typeface="Calibri Light" pitchFamily="34" charset="0"/>
                <a:cs typeface="Calibri Light" pitchFamily="34" charset="0"/>
              </a:rPr>
              <a:t>A</a:t>
            </a:r>
            <a:r>
              <a:rPr lang="sr-Latn-RS" sz="2500" b="1" dirty="0" err="1" smtClean="0">
                <a:solidFill>
                  <a:srgbClr val="002060"/>
                </a:solidFill>
                <a:latin typeface="Calibri Light" pitchFamily="34" charset="0"/>
                <a:cs typeface="Calibri Light" pitchFamily="34" charset="0"/>
              </a:rPr>
              <a:t>cademic</a:t>
            </a:r>
            <a:r>
              <a:rPr lang="sr-Latn-RS" sz="2500" b="1" dirty="0" smtClean="0">
                <a:solidFill>
                  <a:srgbClr val="002060"/>
                </a:solidFill>
                <a:latin typeface="Calibri Light" pitchFamily="34" charset="0"/>
                <a:cs typeface="Calibri Light" pitchFamily="34" charset="0"/>
              </a:rPr>
              <a:t> </a:t>
            </a:r>
            <a:r>
              <a:rPr lang="sr-Latn-RS" sz="2500" b="1" dirty="0" err="1">
                <a:solidFill>
                  <a:srgbClr val="002060"/>
                </a:solidFill>
                <a:latin typeface="Calibri Light" pitchFamily="34" charset="0"/>
                <a:cs typeface="Calibri Light" pitchFamily="34" charset="0"/>
              </a:rPr>
              <a:t>staff</a:t>
            </a:r>
            <a:r>
              <a:rPr lang="en-GB" sz="2500" dirty="0" smtClean="0">
                <a:solidFill>
                  <a:srgbClr val="002060"/>
                </a:solidFill>
                <a:latin typeface="Calibri Light" pitchFamily="34" charset="0"/>
                <a:cs typeface="Calibri Light" pitchFamily="34" charset="0"/>
              </a:rPr>
              <a:t> </a:t>
            </a:r>
            <a:r>
              <a:rPr lang="en-US" sz="2500" dirty="0" smtClean="0">
                <a:solidFill>
                  <a:srgbClr val="002060"/>
                </a:solidFill>
                <a:latin typeface="Calibri Light" pitchFamily="34" charset="0"/>
                <a:cs typeface="Calibri Light" pitchFamily="34" charset="0"/>
              </a:rPr>
              <a:t>will have a direct </a:t>
            </a:r>
            <a:r>
              <a:rPr lang="en-US" sz="2500" dirty="0">
                <a:solidFill>
                  <a:srgbClr val="002060"/>
                </a:solidFill>
                <a:latin typeface="Calibri Light" pitchFamily="34" charset="0"/>
                <a:cs typeface="Calibri Light" pitchFamily="34" charset="0"/>
              </a:rPr>
              <a:t>benefit in the HEI per year </a:t>
            </a:r>
            <a:r>
              <a:rPr lang="en-US" sz="2500" dirty="0" smtClean="0">
                <a:solidFill>
                  <a:srgbClr val="002060"/>
                </a:solidFill>
                <a:latin typeface="Calibri Light" pitchFamily="34" charset="0"/>
                <a:cs typeface="Calibri Light" pitchFamily="34" charset="0"/>
              </a:rPr>
              <a:t>through:</a:t>
            </a:r>
          </a:p>
          <a:p>
            <a:pPr marL="800100" lvl="1" indent="-342900" algn="just">
              <a:buFont typeface="Arial" panose="020B0604020202020204" pitchFamily="34" charset="0"/>
              <a:buChar char="•"/>
            </a:pPr>
            <a:r>
              <a:rPr lang="en-US" sz="2500" dirty="0" smtClean="0">
                <a:solidFill>
                  <a:srgbClr val="002060"/>
                </a:solidFill>
                <a:latin typeface="Calibri Light" pitchFamily="34" charset="0"/>
                <a:cs typeface="Calibri Light" pitchFamily="34" charset="0"/>
              </a:rPr>
              <a:t>development </a:t>
            </a:r>
            <a:r>
              <a:rPr lang="en-US" sz="2500" dirty="0">
                <a:solidFill>
                  <a:srgbClr val="002060"/>
                </a:solidFill>
                <a:latin typeface="Calibri Light" pitchFamily="34" charset="0"/>
                <a:cs typeface="Calibri Light" pitchFamily="34" charset="0"/>
              </a:rPr>
              <a:t>of courses, </a:t>
            </a:r>
            <a:endParaRPr lang="en-US" sz="2500" dirty="0" smtClean="0">
              <a:solidFill>
                <a:srgbClr val="002060"/>
              </a:solidFill>
              <a:latin typeface="Calibri Light" pitchFamily="34" charset="0"/>
              <a:cs typeface="Calibri Light" pitchFamily="34" charset="0"/>
            </a:endParaRPr>
          </a:p>
          <a:p>
            <a:pPr marL="800100" lvl="1" indent="-342900" algn="just">
              <a:buFont typeface="Arial" panose="020B0604020202020204" pitchFamily="34" charset="0"/>
              <a:buChar char="•"/>
            </a:pPr>
            <a:r>
              <a:rPr lang="en-US" sz="2500" dirty="0" smtClean="0">
                <a:solidFill>
                  <a:srgbClr val="002060"/>
                </a:solidFill>
                <a:latin typeface="Calibri Light" pitchFamily="34" charset="0"/>
                <a:cs typeface="Calibri Light" pitchFamily="34" charset="0"/>
              </a:rPr>
              <a:t>lecturing</a:t>
            </a:r>
            <a:r>
              <a:rPr lang="en-US" sz="2500" dirty="0">
                <a:solidFill>
                  <a:srgbClr val="002060"/>
                </a:solidFill>
                <a:latin typeface="Calibri Light" pitchFamily="34" charset="0"/>
                <a:cs typeface="Calibri Light" pitchFamily="34" charset="0"/>
              </a:rPr>
              <a:t>, </a:t>
            </a:r>
            <a:endParaRPr lang="en-US" sz="2500" dirty="0" smtClean="0">
              <a:solidFill>
                <a:srgbClr val="002060"/>
              </a:solidFill>
              <a:latin typeface="Calibri Light" pitchFamily="34" charset="0"/>
              <a:cs typeface="Calibri Light" pitchFamily="34" charset="0"/>
            </a:endParaRPr>
          </a:p>
          <a:p>
            <a:pPr marL="800100" lvl="1" indent="-342900" algn="just">
              <a:buFont typeface="Arial" panose="020B0604020202020204" pitchFamily="34" charset="0"/>
              <a:buChar char="•"/>
            </a:pPr>
            <a:r>
              <a:rPr lang="en-US" sz="2500" dirty="0" smtClean="0">
                <a:solidFill>
                  <a:srgbClr val="002060"/>
                </a:solidFill>
                <a:latin typeface="Calibri Light" pitchFamily="34" charset="0"/>
                <a:cs typeface="Calibri Light" pitchFamily="34" charset="0"/>
              </a:rPr>
              <a:t>trainings</a:t>
            </a:r>
            <a:r>
              <a:rPr lang="en-US" sz="2500" dirty="0">
                <a:solidFill>
                  <a:srgbClr val="002060"/>
                </a:solidFill>
                <a:latin typeface="Calibri Light" pitchFamily="34" charset="0"/>
                <a:cs typeface="Calibri Light" pitchFamily="34" charset="0"/>
              </a:rPr>
              <a:t>, </a:t>
            </a:r>
            <a:endParaRPr lang="en-US" sz="2500" dirty="0" smtClean="0">
              <a:solidFill>
                <a:srgbClr val="002060"/>
              </a:solidFill>
              <a:latin typeface="Calibri Light" pitchFamily="34" charset="0"/>
              <a:cs typeface="Calibri Light" pitchFamily="34" charset="0"/>
            </a:endParaRPr>
          </a:p>
          <a:p>
            <a:pPr marL="800100" lvl="1" indent="-342900" algn="just">
              <a:buFont typeface="Arial" panose="020B0604020202020204" pitchFamily="34" charset="0"/>
              <a:buChar char="•"/>
            </a:pPr>
            <a:r>
              <a:rPr lang="en-US" sz="2500" dirty="0" smtClean="0">
                <a:solidFill>
                  <a:srgbClr val="002060"/>
                </a:solidFill>
                <a:latin typeface="Calibri Light" pitchFamily="34" charset="0"/>
                <a:cs typeface="Calibri Light" pitchFamily="34" charset="0"/>
              </a:rPr>
              <a:t>study </a:t>
            </a:r>
            <a:r>
              <a:rPr lang="en-US" sz="2500" dirty="0">
                <a:solidFill>
                  <a:srgbClr val="002060"/>
                </a:solidFill>
                <a:latin typeface="Calibri Light" pitchFamily="34" charset="0"/>
                <a:cs typeface="Calibri Light" pitchFamily="34" charset="0"/>
              </a:rPr>
              <a:t>visits and workshops, </a:t>
            </a:r>
            <a:endParaRPr lang="en-US" sz="2500" dirty="0" smtClean="0">
              <a:solidFill>
                <a:srgbClr val="002060"/>
              </a:solidFill>
              <a:latin typeface="Calibri Light" pitchFamily="34" charset="0"/>
              <a:cs typeface="Calibri Light" pitchFamily="34" charset="0"/>
            </a:endParaRPr>
          </a:p>
          <a:p>
            <a:pPr marL="800100" lvl="1" indent="-342900" algn="just">
              <a:buFont typeface="Arial" panose="020B0604020202020204" pitchFamily="34" charset="0"/>
              <a:buChar char="•"/>
            </a:pPr>
            <a:r>
              <a:rPr lang="en-US" sz="2500" dirty="0" smtClean="0">
                <a:solidFill>
                  <a:srgbClr val="002060"/>
                </a:solidFill>
                <a:latin typeface="Calibri Light" pitchFamily="34" charset="0"/>
                <a:cs typeface="Calibri Light" pitchFamily="34" charset="0"/>
              </a:rPr>
              <a:t>collaboration </a:t>
            </a:r>
            <a:r>
              <a:rPr lang="en-US" sz="2500" dirty="0">
                <a:solidFill>
                  <a:srgbClr val="002060"/>
                </a:solidFill>
                <a:latin typeface="Calibri Light" pitchFamily="34" charset="0"/>
                <a:cs typeface="Calibri Light" pitchFamily="34" charset="0"/>
              </a:rPr>
              <a:t>with other members in the Consortium, </a:t>
            </a:r>
            <a:endParaRPr lang="en-US" sz="2500" dirty="0" smtClean="0">
              <a:solidFill>
                <a:srgbClr val="002060"/>
              </a:solidFill>
              <a:latin typeface="Calibri Light" pitchFamily="34" charset="0"/>
              <a:cs typeface="Calibri Light" pitchFamily="34" charset="0"/>
            </a:endParaRPr>
          </a:p>
          <a:p>
            <a:pPr marL="800100" lvl="1" indent="-342900" algn="just">
              <a:buFont typeface="Arial" panose="020B0604020202020204" pitchFamily="34" charset="0"/>
              <a:buChar char="•"/>
            </a:pPr>
            <a:r>
              <a:rPr lang="en-US" sz="2500" dirty="0" smtClean="0">
                <a:solidFill>
                  <a:srgbClr val="002060"/>
                </a:solidFill>
                <a:latin typeface="Calibri Light" pitchFamily="34" charset="0"/>
                <a:cs typeface="Calibri Light" pitchFamily="34" charset="0"/>
              </a:rPr>
              <a:t>utilization </a:t>
            </a:r>
            <a:r>
              <a:rPr lang="en-US" sz="2500" dirty="0">
                <a:solidFill>
                  <a:srgbClr val="002060"/>
                </a:solidFill>
                <a:latin typeface="Calibri Light" pitchFamily="34" charset="0"/>
                <a:cs typeface="Calibri Light" pitchFamily="34" charset="0"/>
              </a:rPr>
              <a:t>of the equipment, </a:t>
            </a:r>
            <a:endParaRPr lang="en-US" sz="2500" dirty="0" smtClean="0">
              <a:solidFill>
                <a:srgbClr val="002060"/>
              </a:solidFill>
              <a:latin typeface="Calibri Light" pitchFamily="34" charset="0"/>
              <a:cs typeface="Calibri Light" pitchFamily="34" charset="0"/>
            </a:endParaRPr>
          </a:p>
          <a:p>
            <a:pPr marL="800100" lvl="1" indent="-342900" algn="just">
              <a:buFont typeface="Arial" panose="020B0604020202020204" pitchFamily="34" charset="0"/>
              <a:buChar char="•"/>
            </a:pPr>
            <a:r>
              <a:rPr lang="en-US" sz="2500" dirty="0" smtClean="0">
                <a:solidFill>
                  <a:srgbClr val="002060"/>
                </a:solidFill>
                <a:latin typeface="Calibri Light" pitchFamily="34" charset="0"/>
                <a:cs typeface="Calibri Light" pitchFamily="34" charset="0"/>
              </a:rPr>
              <a:t>development </a:t>
            </a:r>
            <a:r>
              <a:rPr lang="en-US" sz="2500" dirty="0">
                <a:solidFill>
                  <a:srgbClr val="002060"/>
                </a:solidFill>
                <a:latin typeface="Calibri Light" pitchFamily="34" charset="0"/>
                <a:cs typeface="Calibri Light" pitchFamily="34" charset="0"/>
              </a:rPr>
              <a:t>of new competences, </a:t>
            </a:r>
            <a:endParaRPr lang="en-US" sz="2500" dirty="0" smtClean="0">
              <a:solidFill>
                <a:srgbClr val="002060"/>
              </a:solidFill>
              <a:latin typeface="Calibri Light" pitchFamily="34" charset="0"/>
              <a:cs typeface="Calibri Light" pitchFamily="34" charset="0"/>
            </a:endParaRPr>
          </a:p>
          <a:p>
            <a:pPr marL="800100" lvl="1" indent="-342900" algn="just">
              <a:buFont typeface="Arial" panose="020B0604020202020204" pitchFamily="34" charset="0"/>
              <a:buChar char="•"/>
            </a:pPr>
            <a:r>
              <a:rPr lang="en-US" sz="2500" dirty="0" smtClean="0">
                <a:solidFill>
                  <a:srgbClr val="002060"/>
                </a:solidFill>
                <a:latin typeface="Calibri Light" pitchFamily="34" charset="0"/>
                <a:cs typeface="Calibri Light" pitchFamily="34" charset="0"/>
              </a:rPr>
              <a:t>involvement </a:t>
            </a:r>
            <a:r>
              <a:rPr lang="en-US" sz="2500" dirty="0">
                <a:solidFill>
                  <a:srgbClr val="002060"/>
                </a:solidFill>
                <a:latin typeface="Calibri Light" pitchFamily="34" charset="0"/>
                <a:cs typeface="Calibri Light" pitchFamily="34" charset="0"/>
              </a:rPr>
              <a:t>in dissemination actions, and </a:t>
            </a:r>
            <a:r>
              <a:rPr lang="en-US" sz="2500" dirty="0" smtClean="0">
                <a:solidFill>
                  <a:srgbClr val="002060"/>
                </a:solidFill>
                <a:latin typeface="Calibri Light" pitchFamily="34" charset="0"/>
                <a:cs typeface="Calibri Light" pitchFamily="34" charset="0"/>
              </a:rPr>
              <a:t>other.</a:t>
            </a:r>
            <a:endParaRPr lang="sr-Latn-RS" sz="2500" dirty="0" smtClean="0">
              <a:solidFill>
                <a:srgbClr val="002060"/>
              </a:solidFill>
              <a:latin typeface="Calibri Light" pitchFamily="34" charset="0"/>
              <a:cs typeface="Calibri Light" pitchFamily="34" charset="0"/>
            </a:endParaRPr>
          </a:p>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2680442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en-US" b="1" dirty="0" smtClean="0">
                <a:solidFill>
                  <a:schemeClr val="tx2"/>
                </a:solidFill>
                <a:latin typeface="Calibri Light" pitchFamily="34" charset="0"/>
                <a:cs typeface="Calibri Light" pitchFamily="34" charset="0"/>
              </a:rPr>
              <a:t>Impact </a:t>
            </a:r>
            <a:r>
              <a:rPr lang="sr-Latn-RS" b="1" dirty="0" smtClean="0">
                <a:solidFill>
                  <a:schemeClr val="tx2"/>
                </a:solidFill>
                <a:latin typeface="Calibri Light" pitchFamily="34" charset="0"/>
                <a:cs typeface="Calibri Light" pitchFamily="34" charset="0"/>
              </a:rPr>
              <a:t>2</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lgn="just"/>
            <a:endParaRPr lang="en-US" sz="2500" dirty="0" smtClean="0">
              <a:solidFill>
                <a:srgbClr val="002060"/>
              </a:solidFill>
              <a:latin typeface="Calibri Light" pitchFamily="34" charset="0"/>
              <a:cs typeface="Calibri Light" pitchFamily="34" charset="0"/>
            </a:endParaRPr>
          </a:p>
          <a:p>
            <a:pPr algn="just"/>
            <a:endParaRPr lang="en-US" sz="2500" dirty="0">
              <a:solidFill>
                <a:srgbClr val="002060"/>
              </a:solidFill>
              <a:latin typeface="Calibri Light" pitchFamily="34" charset="0"/>
              <a:cs typeface="Calibri Light" pitchFamily="34" charset="0"/>
            </a:endParaRPr>
          </a:p>
          <a:p>
            <a:pPr algn="just"/>
            <a:r>
              <a:rPr lang="en-US" sz="2500" dirty="0" smtClean="0">
                <a:solidFill>
                  <a:srgbClr val="002060"/>
                </a:solidFill>
                <a:latin typeface="Calibri Light" pitchFamily="34" charset="0"/>
                <a:cs typeface="Calibri Light" pitchFamily="34" charset="0"/>
              </a:rPr>
              <a:t>Impact </a:t>
            </a:r>
            <a:r>
              <a:rPr lang="en-US" sz="2500" dirty="0">
                <a:solidFill>
                  <a:srgbClr val="002060"/>
                </a:solidFill>
                <a:latin typeface="Calibri Light" pitchFamily="34" charset="0"/>
                <a:cs typeface="Calibri Light" pitchFamily="34" charset="0"/>
              </a:rPr>
              <a:t>on the individuals beneficiaries’ enrolment rate and/or career development cannot be measured yet due to the fact that the project currently undergoes the preparatory phase and starts of the development phase</a:t>
            </a:r>
            <a:r>
              <a:rPr lang="en-US" sz="2500" dirty="0" smtClean="0">
                <a:solidFill>
                  <a:srgbClr val="002060"/>
                </a:solidFill>
                <a:latin typeface="Calibri Light" pitchFamily="34" charset="0"/>
                <a:cs typeface="Calibri Light" pitchFamily="34" charset="0"/>
              </a:rPr>
              <a:t>.</a:t>
            </a:r>
            <a:endParaRPr lang="sr-Latn-RS" sz="2500" dirty="0" smtClean="0">
              <a:solidFill>
                <a:srgbClr val="002060"/>
              </a:solidFill>
              <a:latin typeface="Calibri Light" pitchFamily="34" charset="0"/>
              <a:cs typeface="Calibri Light" pitchFamily="34" charset="0"/>
            </a:endParaRPr>
          </a:p>
        </p:txBody>
      </p:sp>
    </p:spTree>
    <p:extLst>
      <p:ext uri="{BB962C8B-B14F-4D97-AF65-F5344CB8AC3E}">
        <p14:creationId xmlns:p14="http://schemas.microsoft.com/office/powerpoint/2010/main" val="1230420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24938"/>
            <a:ext cx="8229600" cy="1143000"/>
          </a:xfrm>
        </p:spPr>
        <p:txBody>
          <a:bodyPr/>
          <a:lstStyle/>
          <a:p>
            <a:r>
              <a:rPr lang="en-US" b="1" dirty="0" smtClean="0">
                <a:solidFill>
                  <a:schemeClr val="tx2"/>
                </a:solidFill>
                <a:latin typeface="Calibri Light" pitchFamily="34" charset="0"/>
                <a:cs typeface="Calibri Light" pitchFamily="34" charset="0"/>
              </a:rPr>
              <a:t>Impact 3</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567938"/>
            <a:ext cx="8686800" cy="4525963"/>
          </a:xfrm>
          <a:prstGeom prst="rect">
            <a:avLst/>
          </a:prstGeom>
        </p:spPr>
        <p:txBody>
          <a:bodyPr vert="horz" lIns="91440" tIns="45720" rIns="91440" bIns="45720" rtlCol="0">
            <a:noAutofit/>
          </a:bodyPr>
          <a:lstStyle/>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indent="-342900" algn="just">
              <a:buFont typeface="Arial" panose="020B0604020202020204" pitchFamily="34" charset="0"/>
              <a:buChar char="•"/>
            </a:pPr>
            <a:r>
              <a:rPr lang="en-US" sz="2500" b="1" dirty="0" smtClean="0">
                <a:solidFill>
                  <a:srgbClr val="002060"/>
                </a:solidFill>
                <a:latin typeface="Calibri Light" pitchFamily="34" charset="0"/>
                <a:cs typeface="Calibri Light" pitchFamily="34" charset="0"/>
              </a:rPr>
              <a:t>Administrative </a:t>
            </a:r>
            <a:r>
              <a:rPr lang="en-US" sz="2500" b="1" dirty="0">
                <a:solidFill>
                  <a:srgbClr val="002060"/>
                </a:solidFill>
                <a:latin typeface="Calibri Light" pitchFamily="34" charset="0"/>
                <a:cs typeface="Calibri Light" pitchFamily="34" charset="0"/>
              </a:rPr>
              <a:t>staff at HEI</a:t>
            </a:r>
            <a:r>
              <a:rPr lang="en-GB" sz="2500" dirty="0" smtClean="0">
                <a:solidFill>
                  <a:srgbClr val="002060"/>
                </a:solidFill>
                <a:latin typeface="Calibri Light" pitchFamily="34" charset="0"/>
                <a:cs typeface="Calibri Light" pitchFamily="34" charset="0"/>
              </a:rPr>
              <a:t> </a:t>
            </a:r>
            <a:r>
              <a:rPr lang="en-US" sz="2500" dirty="0" smtClean="0">
                <a:solidFill>
                  <a:srgbClr val="002060"/>
                </a:solidFill>
                <a:latin typeface="Calibri Light" pitchFamily="34" charset="0"/>
                <a:cs typeface="Calibri Light" pitchFamily="34" charset="0"/>
              </a:rPr>
              <a:t>will have a direct </a:t>
            </a:r>
            <a:r>
              <a:rPr lang="en-US" sz="2500" dirty="0">
                <a:solidFill>
                  <a:srgbClr val="002060"/>
                </a:solidFill>
                <a:latin typeface="Calibri Light" pitchFamily="34" charset="0"/>
                <a:cs typeface="Calibri Light" pitchFamily="34" charset="0"/>
              </a:rPr>
              <a:t>benefit in the HEI per year </a:t>
            </a:r>
            <a:r>
              <a:rPr lang="en-US" sz="2500" dirty="0" smtClean="0">
                <a:solidFill>
                  <a:srgbClr val="002060"/>
                </a:solidFill>
                <a:latin typeface="Calibri Light" pitchFamily="34" charset="0"/>
                <a:cs typeface="Calibri Light" pitchFamily="34" charset="0"/>
              </a:rPr>
              <a:t>through </a:t>
            </a:r>
            <a:r>
              <a:rPr lang="en-US" sz="2500" dirty="0">
                <a:solidFill>
                  <a:srgbClr val="002060"/>
                </a:solidFill>
                <a:latin typeface="Calibri Light" pitchFamily="34" charset="0"/>
                <a:cs typeface="Calibri Light" pitchFamily="34" charset="0"/>
              </a:rPr>
              <a:t>the implementation of project administrative </a:t>
            </a:r>
            <a:r>
              <a:rPr lang="en-US" sz="2500" dirty="0" smtClean="0">
                <a:solidFill>
                  <a:srgbClr val="002060"/>
                </a:solidFill>
                <a:latin typeface="Calibri Light" pitchFamily="34" charset="0"/>
                <a:cs typeface="Calibri Light" pitchFamily="34" charset="0"/>
              </a:rPr>
              <a:t>activities.</a:t>
            </a:r>
          </a:p>
          <a:p>
            <a:pPr marL="342900" indent="-342900" algn="just">
              <a:buFont typeface="Arial" panose="020B0604020202020204" pitchFamily="34" charset="0"/>
              <a:buChar char="•"/>
            </a:pPr>
            <a:r>
              <a:rPr lang="en-US" sz="2500" b="1" dirty="0">
                <a:solidFill>
                  <a:srgbClr val="002060"/>
                </a:solidFill>
                <a:latin typeface="Calibri Light" pitchFamily="34" charset="0"/>
                <a:cs typeface="Calibri Light" pitchFamily="34" charset="0"/>
              </a:rPr>
              <a:t>Estimated number of students</a:t>
            </a:r>
            <a:r>
              <a:rPr lang="en-US" sz="2500" dirty="0">
                <a:solidFill>
                  <a:srgbClr val="002060"/>
                </a:solidFill>
                <a:latin typeface="Calibri Light" pitchFamily="34" charset="0"/>
                <a:cs typeface="Calibri Light" pitchFamily="34" charset="0"/>
              </a:rPr>
              <a:t> at </a:t>
            </a:r>
            <a:r>
              <a:rPr lang="en-US" sz="2500" dirty="0" smtClean="0">
                <a:solidFill>
                  <a:srgbClr val="002060"/>
                </a:solidFill>
                <a:latin typeface="Calibri Light" pitchFamily="34" charset="0"/>
                <a:cs typeface="Calibri Light" pitchFamily="34" charset="0"/>
              </a:rPr>
              <a:t>study </a:t>
            </a:r>
            <a:r>
              <a:rPr lang="en-US" sz="2500" dirty="0" err="1" smtClean="0">
                <a:solidFill>
                  <a:srgbClr val="002060"/>
                </a:solidFill>
                <a:latin typeface="Calibri Light" pitchFamily="34" charset="0"/>
                <a:cs typeface="Calibri Light" pitchFamily="34" charset="0"/>
              </a:rPr>
              <a:t>programmes</a:t>
            </a:r>
            <a:r>
              <a:rPr lang="en-US" sz="2500" dirty="0" smtClean="0">
                <a:solidFill>
                  <a:srgbClr val="002060"/>
                </a:solidFill>
                <a:latin typeface="Calibri Light" pitchFamily="34" charset="0"/>
                <a:cs typeface="Calibri Light" pitchFamily="34" charset="0"/>
              </a:rPr>
              <a:t> </a:t>
            </a:r>
            <a:r>
              <a:rPr lang="en-US" sz="2500" dirty="0">
                <a:solidFill>
                  <a:srgbClr val="002060"/>
                </a:solidFill>
                <a:latin typeface="Calibri Light" pitchFamily="34" charset="0"/>
                <a:cs typeface="Calibri Light" pitchFamily="34" charset="0"/>
              </a:rPr>
              <a:t>at </a:t>
            </a:r>
            <a:r>
              <a:rPr lang="en-US" sz="2500" dirty="0" smtClean="0">
                <a:solidFill>
                  <a:srgbClr val="002060"/>
                </a:solidFill>
                <a:latin typeface="Calibri Light" pitchFamily="34" charset="0"/>
                <a:cs typeface="Calibri Light" pitchFamily="34" charset="0"/>
              </a:rPr>
              <a:t>HEI </a:t>
            </a:r>
            <a:r>
              <a:rPr lang="en-US" sz="2500" dirty="0">
                <a:solidFill>
                  <a:srgbClr val="002060"/>
                </a:solidFill>
                <a:latin typeface="Calibri Light" pitchFamily="34" charset="0"/>
                <a:cs typeface="Calibri Light" pitchFamily="34" charset="0"/>
              </a:rPr>
              <a:t>is </a:t>
            </a:r>
            <a:r>
              <a:rPr lang="sr-Latn-RS" sz="2500" dirty="0" smtClean="0">
                <a:solidFill>
                  <a:srgbClr val="002060"/>
                </a:solidFill>
                <a:latin typeface="Calibri Light" pitchFamily="34" charset="0"/>
                <a:cs typeface="Calibri Light" pitchFamily="34" charset="0"/>
              </a:rPr>
              <a:t>20</a:t>
            </a:r>
            <a:r>
              <a:rPr lang="en-US" sz="2500" dirty="0" smtClean="0">
                <a:solidFill>
                  <a:srgbClr val="002060"/>
                </a:solidFill>
                <a:latin typeface="Calibri Light" pitchFamily="34" charset="0"/>
                <a:cs typeface="Calibri Light" pitchFamily="34" charset="0"/>
              </a:rPr>
              <a:t>.</a:t>
            </a:r>
          </a:p>
          <a:p>
            <a:pPr marL="342900" indent="-342900" algn="just">
              <a:buFont typeface="Arial" panose="020B0604020202020204" pitchFamily="34" charset="0"/>
              <a:buChar char="•"/>
            </a:pPr>
            <a:r>
              <a:rPr lang="en-US" sz="2500" dirty="0" smtClean="0">
                <a:solidFill>
                  <a:srgbClr val="002060"/>
                </a:solidFill>
                <a:latin typeface="Calibri Light" pitchFamily="34" charset="0"/>
                <a:cs typeface="Calibri Light" pitchFamily="34" charset="0"/>
              </a:rPr>
              <a:t>It is expected the high number </a:t>
            </a:r>
            <a:r>
              <a:rPr lang="en-US" sz="2500" dirty="0">
                <a:solidFill>
                  <a:srgbClr val="002060"/>
                </a:solidFill>
                <a:latin typeface="Calibri Light" pitchFamily="34" charset="0"/>
                <a:cs typeface="Calibri Light" pitchFamily="34" charset="0"/>
              </a:rPr>
              <a:t>of </a:t>
            </a:r>
            <a:r>
              <a:rPr lang="en-US" sz="2500" b="1" dirty="0">
                <a:solidFill>
                  <a:srgbClr val="002060"/>
                </a:solidFill>
                <a:latin typeface="Calibri Light" pitchFamily="34" charset="0"/>
                <a:cs typeface="Calibri Light" pitchFamily="34" charset="0"/>
              </a:rPr>
              <a:t>beneficiaries</a:t>
            </a:r>
            <a:r>
              <a:rPr lang="en-US" sz="2500" dirty="0">
                <a:solidFill>
                  <a:srgbClr val="002060"/>
                </a:solidFill>
                <a:latin typeface="Calibri Light" pitchFamily="34" charset="0"/>
                <a:cs typeface="Calibri Light" pitchFamily="34" charset="0"/>
              </a:rPr>
              <a:t> of project results </a:t>
            </a:r>
            <a:r>
              <a:rPr lang="en-US" sz="2500" b="1" dirty="0">
                <a:solidFill>
                  <a:srgbClr val="002060"/>
                </a:solidFill>
                <a:latin typeface="Calibri Light" pitchFamily="34" charset="0"/>
                <a:cs typeface="Calibri Light" pitchFamily="34" charset="0"/>
              </a:rPr>
              <a:t>outside the </a:t>
            </a:r>
            <a:r>
              <a:rPr lang="en-US" sz="2500" b="1" dirty="0" smtClean="0">
                <a:solidFill>
                  <a:srgbClr val="002060"/>
                </a:solidFill>
                <a:latin typeface="Calibri Light" pitchFamily="34" charset="0"/>
                <a:cs typeface="Calibri Light" pitchFamily="34" charset="0"/>
              </a:rPr>
              <a:t>HEI</a:t>
            </a:r>
            <a:r>
              <a:rPr lang="en-US" sz="2500" dirty="0" smtClean="0">
                <a:solidFill>
                  <a:srgbClr val="002060"/>
                </a:solidFill>
                <a:latin typeface="Calibri Light" pitchFamily="34" charset="0"/>
                <a:cs typeface="Calibri Light" pitchFamily="34" charset="0"/>
              </a:rPr>
              <a:t>:</a:t>
            </a:r>
          </a:p>
          <a:p>
            <a:pPr marL="800100" lvl="1" indent="-342900" algn="just">
              <a:buFont typeface="Arial" panose="020B0604020202020204" pitchFamily="34" charset="0"/>
              <a:buChar char="•"/>
            </a:pPr>
            <a:r>
              <a:rPr lang="en-US" sz="2500" dirty="0">
                <a:solidFill>
                  <a:srgbClr val="002060"/>
                </a:solidFill>
                <a:latin typeface="Calibri Light" pitchFamily="34" charset="0"/>
                <a:cs typeface="Calibri Light" pitchFamily="34" charset="0"/>
              </a:rPr>
              <a:t>LLL promotional course for non-academic sector</a:t>
            </a:r>
            <a:r>
              <a:rPr lang="en-US" sz="2500" dirty="0" smtClean="0">
                <a:solidFill>
                  <a:srgbClr val="002060"/>
                </a:solidFill>
                <a:latin typeface="Calibri Light" pitchFamily="34" charset="0"/>
                <a:cs typeface="Calibri Light" pitchFamily="34" charset="0"/>
              </a:rPr>
              <a:t>,</a:t>
            </a:r>
          </a:p>
          <a:p>
            <a:pPr marL="800100" lvl="1" indent="-342900" algn="just">
              <a:buFont typeface="Arial" panose="020B0604020202020204" pitchFamily="34" charset="0"/>
              <a:buChar char="•"/>
            </a:pPr>
            <a:r>
              <a:rPr lang="en-US" sz="2500" dirty="0" smtClean="0">
                <a:solidFill>
                  <a:srgbClr val="002060"/>
                </a:solidFill>
                <a:latin typeface="Calibri Light" pitchFamily="34" charset="0"/>
                <a:cs typeface="Calibri Light" pitchFamily="34" charset="0"/>
              </a:rPr>
              <a:t>new </a:t>
            </a:r>
            <a:r>
              <a:rPr lang="en-US" sz="2500" dirty="0">
                <a:solidFill>
                  <a:srgbClr val="002060"/>
                </a:solidFill>
                <a:latin typeface="Calibri Light" pitchFamily="34" charset="0"/>
                <a:cs typeface="Calibri Light" pitchFamily="34" charset="0"/>
              </a:rPr>
              <a:t>learning material development</a:t>
            </a:r>
            <a:r>
              <a:rPr lang="en-US" sz="2500" dirty="0" smtClean="0">
                <a:solidFill>
                  <a:srgbClr val="002060"/>
                </a:solidFill>
                <a:latin typeface="Calibri Light" pitchFamily="34" charset="0"/>
                <a:cs typeface="Calibri Light" pitchFamily="34" charset="0"/>
              </a:rPr>
              <a:t>,</a:t>
            </a:r>
          </a:p>
          <a:p>
            <a:pPr marL="800100" lvl="1" indent="-342900" algn="just">
              <a:buFont typeface="Arial" panose="020B0604020202020204" pitchFamily="34" charset="0"/>
              <a:buChar char="•"/>
            </a:pPr>
            <a:r>
              <a:rPr lang="en-US" sz="2500" dirty="0" smtClean="0">
                <a:solidFill>
                  <a:srgbClr val="002060"/>
                </a:solidFill>
                <a:latin typeface="Calibri Light" pitchFamily="34" charset="0"/>
                <a:cs typeface="Calibri Light" pitchFamily="34" charset="0"/>
              </a:rPr>
              <a:t>professional </a:t>
            </a:r>
            <a:r>
              <a:rPr lang="en-US" sz="2500" dirty="0">
                <a:solidFill>
                  <a:srgbClr val="002060"/>
                </a:solidFill>
                <a:latin typeface="Calibri Light" pitchFamily="34" charset="0"/>
                <a:cs typeface="Calibri Light" pitchFamily="34" charset="0"/>
              </a:rPr>
              <a:t>collaboration with the public companies, and </a:t>
            </a:r>
            <a:r>
              <a:rPr lang="en-US" sz="2500" dirty="0" smtClean="0">
                <a:solidFill>
                  <a:srgbClr val="002060"/>
                </a:solidFill>
                <a:latin typeface="Calibri Light" pitchFamily="34" charset="0"/>
                <a:cs typeface="Calibri Light" pitchFamily="34" charset="0"/>
              </a:rPr>
              <a:t>other.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518703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en-US" b="1" dirty="0" smtClean="0">
                <a:solidFill>
                  <a:schemeClr val="tx2"/>
                </a:solidFill>
                <a:latin typeface="Calibri Light" pitchFamily="34" charset="0"/>
                <a:cs typeface="Calibri Light" pitchFamily="34" charset="0"/>
              </a:rPr>
              <a:t>Impact 4</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31088" y="1711831"/>
            <a:ext cx="8686800" cy="4525963"/>
          </a:xfrm>
          <a:prstGeom prst="rect">
            <a:avLst/>
          </a:prstGeom>
        </p:spPr>
        <p:txBody>
          <a:bodyPr vert="horz" lIns="91440" tIns="45720" rIns="91440" bIns="45720" rtlCol="0">
            <a:noAutofit/>
          </a:bodyPr>
          <a:lstStyle/>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indent="-342900" algn="just">
              <a:buFont typeface="Arial" panose="020B0604020202020204" pitchFamily="34" charset="0"/>
              <a:buChar char="•"/>
            </a:pPr>
            <a:r>
              <a:rPr lang="en-US" sz="2500" b="1" dirty="0">
                <a:solidFill>
                  <a:srgbClr val="002060"/>
                </a:solidFill>
                <a:latin typeface="Calibri Light" pitchFamily="34" charset="0"/>
                <a:cs typeface="Calibri Light" pitchFamily="34" charset="0"/>
              </a:rPr>
              <a:t>Impact on institutional </a:t>
            </a:r>
            <a:r>
              <a:rPr lang="en-US" sz="2500" b="1" dirty="0" smtClean="0">
                <a:solidFill>
                  <a:srgbClr val="002060"/>
                </a:solidFill>
                <a:latin typeface="Calibri Light" pitchFamily="34" charset="0"/>
                <a:cs typeface="Calibri Light" pitchFamily="34" charset="0"/>
              </a:rPr>
              <a:t>level</a:t>
            </a:r>
            <a:r>
              <a:rPr lang="en-US" sz="2500" dirty="0" smtClean="0">
                <a:solidFill>
                  <a:srgbClr val="002060"/>
                </a:solidFill>
                <a:latin typeface="Calibri Light" pitchFamily="34" charset="0"/>
                <a:cs typeface="Calibri Light" pitchFamily="34" charset="0"/>
              </a:rPr>
              <a:t>:</a:t>
            </a:r>
          </a:p>
          <a:p>
            <a:pPr marL="800100" lvl="1" indent="-342900" algn="just">
              <a:buFont typeface="Arial" panose="020B0604020202020204" pitchFamily="34" charset="0"/>
              <a:buChar char="•"/>
            </a:pPr>
            <a:r>
              <a:rPr lang="en-US" sz="2500" dirty="0">
                <a:solidFill>
                  <a:srgbClr val="002060"/>
                </a:solidFill>
                <a:latin typeface="Calibri Light" pitchFamily="34" charset="0"/>
                <a:cs typeface="Calibri Light" pitchFamily="34" charset="0"/>
              </a:rPr>
              <a:t>Institution’s visibility </a:t>
            </a:r>
            <a:r>
              <a:rPr lang="en-US" sz="2500" dirty="0" smtClean="0">
                <a:solidFill>
                  <a:srgbClr val="002060"/>
                </a:solidFill>
                <a:latin typeface="Calibri Light" pitchFamily="34" charset="0"/>
                <a:cs typeface="Calibri Light" pitchFamily="34" charset="0"/>
              </a:rPr>
              <a:t>will be increased,</a:t>
            </a:r>
          </a:p>
          <a:p>
            <a:pPr marL="800100" lvl="1" indent="-342900" algn="just">
              <a:buFont typeface="Arial" panose="020B0604020202020204" pitchFamily="34" charset="0"/>
              <a:buChar char="•"/>
            </a:pPr>
            <a:r>
              <a:rPr lang="en-US" sz="2500" dirty="0">
                <a:solidFill>
                  <a:srgbClr val="002060"/>
                </a:solidFill>
                <a:latin typeface="Calibri Light" pitchFamily="34" charset="0"/>
                <a:cs typeface="Calibri Light" pitchFamily="34" charset="0"/>
              </a:rPr>
              <a:t>Institution’s</a:t>
            </a:r>
            <a:r>
              <a:rPr lang="en-US" sz="2500" dirty="0" smtClean="0">
                <a:solidFill>
                  <a:srgbClr val="002060"/>
                </a:solidFill>
                <a:latin typeface="Calibri Light" pitchFamily="34" charset="0"/>
                <a:cs typeface="Calibri Light" pitchFamily="34" charset="0"/>
              </a:rPr>
              <a:t> </a:t>
            </a:r>
            <a:r>
              <a:rPr lang="en-US" sz="2500" dirty="0">
                <a:solidFill>
                  <a:srgbClr val="002060"/>
                </a:solidFill>
                <a:latin typeface="Calibri Light" pitchFamily="34" charset="0"/>
                <a:cs typeface="Calibri Light" pitchFamily="34" charset="0"/>
              </a:rPr>
              <a:t>quality standards and </a:t>
            </a:r>
            <a:r>
              <a:rPr lang="en-US" sz="2500" dirty="0" smtClean="0">
                <a:solidFill>
                  <a:srgbClr val="002060"/>
                </a:solidFill>
                <a:latin typeface="Calibri Light" pitchFamily="34" charset="0"/>
                <a:cs typeface="Calibri Light" pitchFamily="34" charset="0"/>
              </a:rPr>
              <a:t>goals </a:t>
            </a:r>
            <a:r>
              <a:rPr lang="en-US" sz="2500" dirty="0">
                <a:solidFill>
                  <a:srgbClr val="002060"/>
                </a:solidFill>
                <a:latin typeface="Calibri Light" pitchFamily="34" charset="0"/>
                <a:cs typeface="Calibri Light" pitchFamily="34" charset="0"/>
              </a:rPr>
              <a:t>are raising</a:t>
            </a:r>
            <a:r>
              <a:rPr lang="en-US" sz="2500" dirty="0" smtClean="0">
                <a:solidFill>
                  <a:srgbClr val="002060"/>
                </a:solidFill>
                <a:latin typeface="Calibri Light" pitchFamily="34" charset="0"/>
                <a:cs typeface="Calibri Light" pitchFamily="34" charset="0"/>
              </a:rPr>
              <a:t>, </a:t>
            </a:r>
          </a:p>
          <a:p>
            <a:pPr marL="800100" lvl="1" indent="-342900" algn="just">
              <a:buFont typeface="Arial" panose="020B0604020202020204" pitchFamily="34" charset="0"/>
              <a:buChar char="•"/>
            </a:pPr>
            <a:r>
              <a:rPr lang="en-US" sz="2500" dirty="0" smtClean="0">
                <a:solidFill>
                  <a:srgbClr val="002060"/>
                </a:solidFill>
                <a:latin typeface="Calibri Light" pitchFamily="34" charset="0"/>
                <a:cs typeface="Calibri Light" pitchFamily="34" charset="0"/>
              </a:rPr>
              <a:t>The </a:t>
            </a:r>
            <a:r>
              <a:rPr lang="en-US" sz="2500" dirty="0">
                <a:solidFill>
                  <a:srgbClr val="002060"/>
                </a:solidFill>
                <a:latin typeface="Calibri Light" pitchFamily="34" charset="0"/>
                <a:cs typeface="Calibri Light" pitchFamily="34" charset="0"/>
              </a:rPr>
              <a:t>competences of teaching </a:t>
            </a:r>
            <a:r>
              <a:rPr lang="en-US" sz="2500" dirty="0" smtClean="0">
                <a:solidFill>
                  <a:srgbClr val="002060"/>
                </a:solidFill>
                <a:latin typeface="Calibri Light" pitchFamily="34" charset="0"/>
                <a:cs typeface="Calibri Light" pitchFamily="34" charset="0"/>
              </a:rPr>
              <a:t>staff </a:t>
            </a:r>
            <a:r>
              <a:rPr lang="en-US" sz="2500" dirty="0">
                <a:solidFill>
                  <a:srgbClr val="002060"/>
                </a:solidFill>
                <a:latin typeface="Calibri Light" pitchFamily="34" charset="0"/>
                <a:cs typeface="Calibri Light" pitchFamily="34" charset="0"/>
              </a:rPr>
              <a:t>are </a:t>
            </a:r>
            <a:r>
              <a:rPr lang="en-US" sz="2500" dirty="0" smtClean="0">
                <a:solidFill>
                  <a:srgbClr val="002060"/>
                </a:solidFill>
                <a:latin typeface="Calibri Light" pitchFamily="34" charset="0"/>
                <a:cs typeface="Calibri Light" pitchFamily="34" charset="0"/>
              </a:rPr>
              <a:t>raising,</a:t>
            </a:r>
          </a:p>
          <a:p>
            <a:pPr marL="800100" lvl="1" indent="-342900" algn="just">
              <a:buFont typeface="Arial" panose="020B0604020202020204" pitchFamily="34" charset="0"/>
              <a:buChar char="•"/>
            </a:pPr>
            <a:r>
              <a:rPr lang="en-US" sz="2500" dirty="0" smtClean="0">
                <a:solidFill>
                  <a:srgbClr val="002060"/>
                </a:solidFill>
                <a:latin typeface="Calibri Light" pitchFamily="34" charset="0"/>
                <a:cs typeface="Calibri Light" pitchFamily="34" charset="0"/>
              </a:rPr>
              <a:t>Many </a:t>
            </a:r>
            <a:r>
              <a:rPr lang="en-US" sz="2500" dirty="0">
                <a:solidFill>
                  <a:srgbClr val="002060"/>
                </a:solidFill>
                <a:latin typeface="Calibri Light" pitchFamily="34" charset="0"/>
                <a:cs typeface="Calibri Light" pitchFamily="34" charset="0"/>
              </a:rPr>
              <a:t>new contacts at individual and institutional scale have been established</a:t>
            </a:r>
            <a:r>
              <a:rPr lang="en-US" sz="2500" dirty="0" smtClean="0">
                <a:solidFill>
                  <a:srgbClr val="002060"/>
                </a:solidFill>
                <a:latin typeface="Calibri Light" pitchFamily="34" charset="0"/>
                <a:cs typeface="Calibri Light" pitchFamily="34" charset="0"/>
              </a:rPr>
              <a:t>.</a:t>
            </a:r>
            <a:endParaRPr lang="sr-Latn-RS" sz="2500" dirty="0" smtClean="0">
              <a:solidFill>
                <a:srgbClr val="002060"/>
              </a:solidFill>
              <a:latin typeface="Calibri Light" pitchFamily="34" charset="0"/>
              <a:cs typeface="Calibri Light" pitchFamily="34" charset="0"/>
            </a:endParaRPr>
          </a:p>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1433104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959984"/>
            <a:ext cx="8382000" cy="44042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Ø"/>
            </a:pPr>
            <a:r>
              <a:rPr lang="en-US" sz="2400" dirty="0" smtClean="0">
                <a:solidFill>
                  <a:schemeClr val="tx2"/>
                </a:solidFill>
              </a:rPr>
              <a:t>Partnership Agreement signed</a:t>
            </a:r>
            <a:endParaRPr lang="sr-Latn-RS" sz="2400" dirty="0" smtClean="0">
              <a:solidFill>
                <a:schemeClr val="tx2"/>
              </a:solidFill>
            </a:endParaRPr>
          </a:p>
          <a:p>
            <a:pPr algn="just">
              <a:buFont typeface="Wingdings" pitchFamily="2" charset="2"/>
              <a:buChar char="Ø"/>
            </a:pPr>
            <a:r>
              <a:rPr lang="en-GB" sz="2400" dirty="0" smtClean="0">
                <a:solidFill>
                  <a:schemeClr val="tx2"/>
                </a:solidFill>
              </a:rPr>
              <a:t>Contact persons for individual work packages appointed.</a:t>
            </a:r>
          </a:p>
          <a:p>
            <a:pPr algn="just">
              <a:buFont typeface="Wingdings" pitchFamily="2" charset="2"/>
              <a:buChar char="Ø"/>
            </a:pPr>
            <a:r>
              <a:rPr lang="en-GB" sz="2400" dirty="0" smtClean="0">
                <a:solidFill>
                  <a:schemeClr val="tx2"/>
                </a:solidFill>
              </a:rPr>
              <a:t>A separate foreign currency account opened</a:t>
            </a:r>
            <a:r>
              <a:rPr lang="sr-Latn-RS" sz="2400" dirty="0" smtClean="0">
                <a:solidFill>
                  <a:schemeClr val="tx2"/>
                </a:solidFill>
              </a:rPr>
              <a:t> </a:t>
            </a:r>
            <a:r>
              <a:rPr lang="en-GB" sz="2400" dirty="0" smtClean="0">
                <a:solidFill>
                  <a:schemeClr val="tx2"/>
                </a:solidFill>
              </a:rPr>
              <a:t>to </a:t>
            </a:r>
            <a:r>
              <a:rPr lang="en-GB" sz="2400" dirty="0">
                <a:solidFill>
                  <a:schemeClr val="tx2"/>
                </a:solidFill>
              </a:rPr>
              <a:t>the </a:t>
            </a:r>
            <a:r>
              <a:rPr lang="sr-Latn-RS" sz="2400" dirty="0" smtClean="0">
                <a:solidFill>
                  <a:schemeClr val="tx2"/>
                </a:solidFill>
              </a:rPr>
              <a:t>UoM</a:t>
            </a:r>
            <a:r>
              <a:rPr lang="en-GB" sz="2400" dirty="0" smtClean="0">
                <a:solidFill>
                  <a:schemeClr val="tx2"/>
                </a:solidFill>
              </a:rPr>
              <a:t> </a:t>
            </a:r>
            <a:r>
              <a:rPr lang="en-GB" sz="2400" dirty="0">
                <a:solidFill>
                  <a:schemeClr val="tx2"/>
                </a:solidFill>
              </a:rPr>
              <a:t>separate foreign currency account. (March 2017</a:t>
            </a:r>
            <a:r>
              <a:rPr lang="en-GB" sz="2400" dirty="0" smtClean="0">
                <a:solidFill>
                  <a:schemeClr val="tx2"/>
                </a:solidFill>
              </a:rPr>
              <a:t>)</a:t>
            </a:r>
            <a:endParaRPr lang="en-GB" sz="2400" dirty="0">
              <a:solidFill>
                <a:schemeClr val="tx2"/>
              </a:solidFill>
            </a:endParaRPr>
          </a:p>
          <a:p>
            <a:pPr algn="just">
              <a:buFont typeface="Wingdings" pitchFamily="2" charset="2"/>
              <a:buChar char="Ø"/>
            </a:pPr>
            <a:r>
              <a:rPr lang="en-GB" sz="2400" dirty="0">
                <a:solidFill>
                  <a:schemeClr val="tx2"/>
                </a:solidFill>
              </a:rPr>
              <a:t>Day-to-day communication and consultations with </a:t>
            </a:r>
            <a:r>
              <a:rPr lang="sr-Latn-RS" sz="2400" dirty="0">
                <a:solidFill>
                  <a:schemeClr val="tx2"/>
                </a:solidFill>
              </a:rPr>
              <a:t>SWARM</a:t>
            </a:r>
            <a:r>
              <a:rPr lang="en-GB" sz="2400" dirty="0">
                <a:solidFill>
                  <a:schemeClr val="tx2"/>
                </a:solidFill>
              </a:rPr>
              <a:t> project coordinator – University of Ni</a:t>
            </a:r>
            <a:r>
              <a:rPr lang="sr-Latn-RS" sz="2400" dirty="0">
                <a:solidFill>
                  <a:schemeClr val="tx2"/>
                </a:solidFill>
              </a:rPr>
              <a:t>š</a:t>
            </a:r>
            <a:r>
              <a:rPr lang="en-GB" sz="2400" dirty="0">
                <a:solidFill>
                  <a:schemeClr val="tx2"/>
                </a:solidFill>
              </a:rPr>
              <a:t> (UNI).</a:t>
            </a:r>
            <a:endParaRPr lang="sr-Latn-RS" sz="2400" dirty="0">
              <a:solidFill>
                <a:schemeClr val="tx2"/>
              </a:solidFill>
            </a:endParaRPr>
          </a:p>
          <a:p>
            <a:pPr lvl="0" algn="just">
              <a:buFont typeface="Wingdings" pitchFamily="2" charset="2"/>
              <a:buChar char="Ø"/>
            </a:pPr>
            <a:r>
              <a:rPr lang="en-GB" sz="2400" dirty="0">
                <a:solidFill>
                  <a:schemeClr val="tx2"/>
                </a:solidFill>
              </a:rPr>
              <a:t>A total amount of </a:t>
            </a:r>
            <a:r>
              <a:rPr lang="sr-Latn-RS" sz="2400" dirty="0">
                <a:solidFill>
                  <a:schemeClr val="tx2"/>
                </a:solidFill>
              </a:rPr>
              <a:t>4</a:t>
            </a:r>
            <a:r>
              <a:rPr lang="en-GB" sz="2400" dirty="0">
                <a:solidFill>
                  <a:schemeClr val="tx2"/>
                </a:solidFill>
              </a:rPr>
              <a:t>,</a:t>
            </a:r>
            <a:r>
              <a:rPr lang="sr-Latn-RS" sz="2400" dirty="0">
                <a:solidFill>
                  <a:schemeClr val="tx2"/>
                </a:solidFill>
              </a:rPr>
              <a:t>800</a:t>
            </a:r>
            <a:r>
              <a:rPr lang="en-GB" sz="2400" dirty="0">
                <a:solidFill>
                  <a:schemeClr val="tx2"/>
                </a:solidFill>
              </a:rPr>
              <a:t>.50 EUR was transferred </a:t>
            </a:r>
            <a:r>
              <a:rPr lang="sr-Latn-RS" sz="2400" dirty="0" smtClean="0">
                <a:solidFill>
                  <a:schemeClr val="tx2"/>
                </a:solidFill>
              </a:rPr>
              <a:t>to the UoM </a:t>
            </a:r>
            <a:endParaRPr lang="en-GB" sz="2400" dirty="0">
              <a:solidFill>
                <a:schemeClr val="tx2"/>
              </a:solidFill>
            </a:endParaRPr>
          </a:p>
          <a:p>
            <a:pPr algn="just">
              <a:buFont typeface="Wingdings" pitchFamily="2" charset="2"/>
              <a:buChar char="Ø"/>
            </a:pPr>
            <a:endParaRPr lang="en-GB" sz="2600" dirty="0" smtClean="0">
              <a:solidFill>
                <a:srgbClr val="002060"/>
              </a:solidFill>
              <a:latin typeface="Book Antiqua" panose="02040602050305030304" pitchFamily="18" charset="0"/>
            </a:endParaRPr>
          </a:p>
          <a:p>
            <a:pPr algn="just">
              <a:buFont typeface="Wingdings" pitchFamily="2" charset="2"/>
              <a:buChar char="Ø"/>
            </a:pPr>
            <a:endParaRPr lang="en-GB" sz="5600" dirty="0" smtClean="0">
              <a:solidFill>
                <a:srgbClr val="002060"/>
              </a:solidFill>
              <a:latin typeface="Book Antiqua" panose="02040602050305030304" pitchFamily="18" charset="0"/>
            </a:endParaRPr>
          </a:p>
          <a:p>
            <a:pPr algn="just">
              <a:buFont typeface="Wingdings" pitchFamily="2" charset="2"/>
              <a:buChar char="Ø"/>
            </a:pPr>
            <a:endParaRPr lang="en-GB" sz="5600" dirty="0" smtClean="0">
              <a:solidFill>
                <a:srgbClr val="002060"/>
              </a:solidFill>
              <a:latin typeface="Book Antiqua" panose="02040602050305030304" pitchFamily="18" charset="0"/>
            </a:endParaRPr>
          </a:p>
          <a:p>
            <a:pPr algn="just">
              <a:buFont typeface="Wingdings" pitchFamily="2" charset="2"/>
              <a:buChar char="Ø"/>
            </a:pPr>
            <a:endParaRPr lang="en-GB" sz="5600" dirty="0" smtClean="0">
              <a:solidFill>
                <a:srgbClr val="002060"/>
              </a:solidFill>
              <a:latin typeface="Book Antiqua" panose="02040602050305030304" pitchFamily="18" charset="0"/>
            </a:endParaRPr>
          </a:p>
          <a:p>
            <a:pPr algn="just">
              <a:buFont typeface="Wingdings" pitchFamily="2" charset="2"/>
              <a:buChar char="Ø"/>
            </a:pPr>
            <a:endParaRPr lang="en-US" sz="2600" dirty="0" smtClean="0">
              <a:solidFill>
                <a:srgbClr val="002060"/>
              </a:solidFill>
              <a:latin typeface="Book Antiqua" panose="02040602050305030304" pitchFamily="18" charset="0"/>
            </a:endParaRPr>
          </a:p>
          <a:p>
            <a:pPr algn="just">
              <a:buFont typeface="Wingdings" pitchFamily="2" charset="2"/>
              <a:buChar char="Ø"/>
            </a:pPr>
            <a:endParaRPr lang="en-US" sz="2600" dirty="0" smtClean="0">
              <a:solidFill>
                <a:srgbClr val="FF0000"/>
              </a:solidFill>
              <a:latin typeface="Book Antiqua" panose="02040602050305030304" pitchFamily="18" charset="0"/>
            </a:endParaRPr>
          </a:p>
          <a:p>
            <a:pPr marL="0" indent="0" algn="just">
              <a:buFont typeface="Arial" pitchFamily="34" charset="0"/>
              <a:buNone/>
            </a:pPr>
            <a:endParaRPr lang="en-US" sz="2600" dirty="0" smtClean="0">
              <a:solidFill>
                <a:srgbClr val="FF0000"/>
              </a:solidFill>
              <a:latin typeface="Book Antiqua" panose="02040602050305030304" pitchFamily="18" charset="0"/>
            </a:endParaRPr>
          </a:p>
          <a:p>
            <a:pPr marL="0" indent="0" algn="just">
              <a:buFont typeface="Arial" pitchFamily="34" charset="0"/>
              <a:buNone/>
            </a:pPr>
            <a:endParaRPr lang="en-US" sz="2600" dirty="0" smtClean="0">
              <a:solidFill>
                <a:srgbClr val="FF0000"/>
              </a:solidFill>
              <a:latin typeface="Book Antiqua" panose="02040602050305030304" pitchFamily="18" charset="0"/>
            </a:endParaRPr>
          </a:p>
          <a:p>
            <a:pPr marL="0" indent="0" algn="just">
              <a:buFont typeface="Arial" pitchFamily="34" charset="0"/>
              <a:buNone/>
            </a:pPr>
            <a:endParaRPr lang="en-US" sz="2600" dirty="0" smtClean="0">
              <a:solidFill>
                <a:srgbClr val="FF0000"/>
              </a:solidFill>
              <a:latin typeface="Book Antiqua" panose="02040602050305030304" pitchFamily="18" charset="0"/>
            </a:endParaRPr>
          </a:p>
          <a:p>
            <a:pPr marL="0" indent="0" algn="just">
              <a:buFont typeface="Arial" pitchFamily="34" charset="0"/>
              <a:buNone/>
            </a:pPr>
            <a:endParaRPr lang="en-US" dirty="0" smtClean="0">
              <a:solidFill>
                <a:srgbClr val="FF0000"/>
              </a:solidFill>
              <a:latin typeface="Book Antiqua" panose="02040602050305030304" pitchFamily="18" charset="0"/>
            </a:endParaRPr>
          </a:p>
          <a:p>
            <a:pPr marL="0" indent="0" algn="just">
              <a:buFont typeface="Arial" pitchFamily="34" charset="0"/>
              <a:buNone/>
            </a:pPr>
            <a:endParaRPr lang="en-GB" dirty="0" smtClean="0">
              <a:solidFill>
                <a:srgbClr val="FF0000"/>
              </a:solidFill>
              <a:latin typeface="Book Antiqua" panose="02040602050305030304" pitchFamily="18" charset="0"/>
            </a:endParaRPr>
          </a:p>
          <a:p>
            <a:pPr marL="0" indent="0" algn="just">
              <a:buFont typeface="Arial" pitchFamily="34" charset="0"/>
              <a:buNone/>
            </a:pPr>
            <a:endParaRPr lang="en-GB" dirty="0" smtClean="0">
              <a:solidFill>
                <a:srgbClr val="002060"/>
              </a:solidFill>
              <a:latin typeface="Book Antiqua" panose="02040602050305030304" pitchFamily="18" charset="0"/>
            </a:endParaRPr>
          </a:p>
          <a:p>
            <a:pPr algn="just">
              <a:buFont typeface="Wingdings" pitchFamily="2" charset="2"/>
              <a:buChar char="Ø"/>
            </a:pPr>
            <a:endParaRPr lang="en-GB" noProof="1">
              <a:solidFill>
                <a:srgbClr val="002060"/>
              </a:solidFill>
              <a:latin typeface="Book Antiqua" panose="02040602050305030304" pitchFamily="18" charset="0"/>
            </a:endParaRPr>
          </a:p>
        </p:txBody>
      </p:sp>
      <p:sp>
        <p:nvSpPr>
          <p:cNvPr id="13" name="Title 1"/>
          <p:cNvSpPr>
            <a:spLocks noGrp="1"/>
          </p:cNvSpPr>
          <p:nvPr>
            <p:ph type="title"/>
          </p:nvPr>
        </p:nvSpPr>
        <p:spPr>
          <a:xfrm>
            <a:off x="457200" y="774700"/>
            <a:ext cx="8229600" cy="749300"/>
          </a:xfrm>
        </p:spPr>
        <p:txBody>
          <a:bodyPr>
            <a:normAutofit fontScale="90000"/>
          </a:bodyPr>
          <a:lstStyle/>
          <a:p>
            <a:r>
              <a:rPr lang="bs-Latn-BA" dirty="0" smtClean="0">
                <a:solidFill>
                  <a:schemeClr val="tx2"/>
                </a:solidFill>
                <a:latin typeface="+mn-lt"/>
              </a:rPr>
              <a:t>What have we done so far</a:t>
            </a:r>
            <a:r>
              <a:rPr lang="en-US" dirty="0">
                <a:solidFill>
                  <a:schemeClr val="tx2"/>
                </a:solidFill>
                <a:latin typeface="+mn-lt"/>
              </a:rPr>
              <a:t>:</a:t>
            </a:r>
            <a:endParaRPr lang="bs-Latn-BA" dirty="0">
              <a:solidFill>
                <a:schemeClr val="tx2"/>
              </a:solidFill>
              <a:latin typeface="+mn-lt"/>
            </a:endParaRPr>
          </a:p>
        </p:txBody>
      </p:sp>
    </p:spTree>
    <p:extLst>
      <p:ext uri="{BB962C8B-B14F-4D97-AF65-F5344CB8AC3E}">
        <p14:creationId xmlns:p14="http://schemas.microsoft.com/office/powerpoint/2010/main" val="711606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Motivation</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lgn="just">
              <a:buNone/>
            </a:pPr>
            <a:r>
              <a:rPr lang="en-US" sz="2400" dirty="0" smtClean="0">
                <a:solidFill>
                  <a:srgbClr val="002060"/>
                </a:solidFill>
                <a:latin typeface="Calibri Light" pitchFamily="34" charset="0"/>
                <a:cs typeface="Calibri Light" pitchFamily="34" charset="0"/>
              </a:rPr>
              <a:t>One of the major environmental and sustainability challenges of the 21</a:t>
            </a:r>
            <a:r>
              <a:rPr lang="en-US" sz="2400" baseline="30000" dirty="0" smtClean="0">
                <a:solidFill>
                  <a:srgbClr val="002060"/>
                </a:solidFill>
                <a:latin typeface="Calibri Light" pitchFamily="34" charset="0"/>
                <a:cs typeface="Calibri Light" pitchFamily="34" charset="0"/>
              </a:rPr>
              <a:t>st</a:t>
            </a:r>
            <a:r>
              <a:rPr lang="sr-Latn-RS" sz="2400" dirty="0" smtClean="0">
                <a:solidFill>
                  <a:srgbClr val="002060"/>
                </a:solidFill>
                <a:latin typeface="Calibri Light" pitchFamily="34" charset="0"/>
                <a:cs typeface="Calibri Light" pitchFamily="34" charset="0"/>
              </a:rPr>
              <a:t> </a:t>
            </a:r>
            <a:r>
              <a:rPr lang="en-US" sz="2400" dirty="0" smtClean="0">
                <a:solidFill>
                  <a:srgbClr val="002060"/>
                </a:solidFill>
                <a:latin typeface="Calibri Light" pitchFamily="34" charset="0"/>
                <a:cs typeface="Calibri Light" pitchFamily="34" charset="0"/>
              </a:rPr>
              <a:t>century is </a:t>
            </a:r>
            <a:r>
              <a:rPr lang="en-US" sz="2400" b="1" dirty="0" smtClean="0">
                <a:solidFill>
                  <a:srgbClr val="002060"/>
                </a:solidFill>
                <a:latin typeface="Calibri Light" pitchFamily="34" charset="0"/>
                <a:cs typeface="Calibri Light" pitchFamily="34" charset="0"/>
              </a:rPr>
              <a:t>preserving and ensuring the most precious resource </a:t>
            </a:r>
            <a:r>
              <a:rPr lang="en-US" sz="2400" dirty="0" smtClean="0">
                <a:solidFill>
                  <a:srgbClr val="002060"/>
                </a:solidFill>
                <a:latin typeface="Calibri Light" pitchFamily="34" charset="0"/>
                <a:cs typeface="Calibri Light" pitchFamily="34" charset="0"/>
              </a:rPr>
              <a:t>– </a:t>
            </a:r>
            <a:r>
              <a:rPr lang="en-US" sz="2400" b="1" dirty="0" smtClean="0">
                <a:solidFill>
                  <a:srgbClr val="002060"/>
                </a:solidFill>
                <a:latin typeface="Calibri Light" pitchFamily="34" charset="0"/>
                <a:cs typeface="Calibri Light" pitchFamily="34" charset="0"/>
              </a:rPr>
              <a:t>water</a:t>
            </a:r>
            <a:r>
              <a:rPr lang="en-US" sz="2400" dirty="0" smtClean="0">
                <a:solidFill>
                  <a:srgbClr val="002060"/>
                </a:solidFill>
                <a:latin typeface="Calibri Light" pitchFamily="34" charset="0"/>
                <a:cs typeface="Calibri Light" pitchFamily="34" charset="0"/>
              </a:rPr>
              <a:t>. Water as the basic resource incorporated into functioning of different sectors requires </a:t>
            </a:r>
            <a:r>
              <a:rPr lang="en-US" sz="2400" b="1" dirty="0" smtClean="0">
                <a:solidFill>
                  <a:srgbClr val="002060"/>
                </a:solidFill>
                <a:latin typeface="Calibri Light" pitchFamily="34" charset="0"/>
                <a:cs typeface="Calibri Light" pitchFamily="34" charset="0"/>
              </a:rPr>
              <a:t>innovative, interdisciplinary, structural, </a:t>
            </a:r>
            <a:r>
              <a:rPr lang="en-US" sz="2400" dirty="0" smtClean="0">
                <a:solidFill>
                  <a:srgbClr val="002060"/>
                </a:solidFill>
                <a:latin typeface="Calibri Light" pitchFamily="34" charset="0"/>
                <a:cs typeface="Calibri Light" pitchFamily="34" charset="0"/>
              </a:rPr>
              <a:t>and</a:t>
            </a:r>
            <a:r>
              <a:rPr lang="en-US" sz="2400" b="1" dirty="0" smtClean="0">
                <a:solidFill>
                  <a:srgbClr val="002060"/>
                </a:solidFill>
                <a:latin typeface="Calibri Light" pitchFamily="34" charset="0"/>
                <a:cs typeface="Calibri Light" pitchFamily="34" charset="0"/>
              </a:rPr>
              <a:t> trans-boundary approach</a:t>
            </a:r>
            <a:r>
              <a:rPr lang="en-US" sz="2400" dirty="0" smtClean="0">
                <a:solidFill>
                  <a:srgbClr val="002060"/>
                </a:solidFill>
                <a:latin typeface="Calibri Light" pitchFamily="34" charset="0"/>
                <a:cs typeface="Calibri Light" pitchFamily="34" charset="0"/>
              </a:rPr>
              <a:t> - strong coordination and cooperation across countries and across sectors. Carefully manage of this </a:t>
            </a:r>
            <a:r>
              <a:rPr lang="en-US" sz="2400" b="1" dirty="0" smtClean="0">
                <a:solidFill>
                  <a:srgbClr val="002060"/>
                </a:solidFill>
                <a:latin typeface="Calibri Light" pitchFamily="34" charset="0"/>
                <a:cs typeface="Calibri Light" pitchFamily="34" charset="0"/>
              </a:rPr>
              <a:t>limited resource</a:t>
            </a:r>
            <a:r>
              <a:rPr lang="en-US" sz="2400" dirty="0" smtClean="0">
                <a:solidFill>
                  <a:srgbClr val="002060"/>
                </a:solidFill>
                <a:latin typeface="Calibri Light" pitchFamily="34" charset="0"/>
                <a:cs typeface="Calibri Light" pitchFamily="34" charset="0"/>
              </a:rPr>
              <a:t> is urgent due to plenty of statistical facts</a:t>
            </a:r>
            <a:r>
              <a:rPr lang="sr-Latn-RS" sz="2400" dirty="0" smtClean="0">
                <a:solidFill>
                  <a:srgbClr val="002060"/>
                </a:solidFill>
                <a:latin typeface="Calibri Light" pitchFamily="34" charset="0"/>
                <a:cs typeface="Calibri Light" pitchFamily="34" charset="0"/>
              </a:rPr>
              <a:t>.</a:t>
            </a:r>
          </a:p>
          <a:p>
            <a:pPr algn="just">
              <a:buNone/>
            </a:pPr>
            <a:endParaRPr lang="sr-Latn-RS" sz="2400" dirty="0" smtClean="0">
              <a:solidFill>
                <a:srgbClr val="002060"/>
              </a:solidFill>
              <a:latin typeface="Calibri Light" pitchFamily="34" charset="0"/>
              <a:cs typeface="Calibri Light" pitchFamily="34" charset="0"/>
            </a:endParaRPr>
          </a:p>
          <a:p>
            <a:pPr algn="just">
              <a:buNone/>
            </a:pPr>
            <a:r>
              <a:rPr lang="en-GB" sz="2400" dirty="0" smtClean="0">
                <a:solidFill>
                  <a:srgbClr val="002060"/>
                </a:solidFill>
                <a:latin typeface="Calibri Light" pitchFamily="34" charset="0"/>
                <a:cs typeface="Calibri Light" pitchFamily="34" charset="0"/>
              </a:rPr>
              <a:t>WB countries should above all </a:t>
            </a:r>
            <a:r>
              <a:rPr lang="en-GB" sz="2400" b="1" dirty="0" smtClean="0">
                <a:solidFill>
                  <a:srgbClr val="002060"/>
                </a:solidFill>
                <a:latin typeface="Calibri Light" pitchFamily="34" charset="0"/>
                <a:cs typeface="Calibri Light" pitchFamily="34" charset="0"/>
              </a:rPr>
              <a:t>develop new </a:t>
            </a:r>
            <a:r>
              <a:rPr lang="sr-Latn-RS" sz="2400" dirty="0" smtClean="0">
                <a:solidFill>
                  <a:srgbClr val="002060"/>
                </a:solidFill>
                <a:latin typeface="Calibri Light" pitchFamily="34" charset="0"/>
                <a:cs typeface="Calibri Light" pitchFamily="34" charset="0"/>
              </a:rPr>
              <a:t>or </a:t>
            </a:r>
            <a:r>
              <a:rPr lang="en-GB" sz="2400" b="1" dirty="0" smtClean="0">
                <a:solidFill>
                  <a:srgbClr val="002060"/>
                </a:solidFill>
                <a:latin typeface="Calibri Light" pitchFamily="34" charset="0"/>
                <a:cs typeface="Calibri Light" pitchFamily="34" charset="0"/>
              </a:rPr>
              <a:t>improve the existing education</a:t>
            </a:r>
            <a:r>
              <a:rPr lang="en-GB" sz="2400" dirty="0" smtClean="0">
                <a:solidFill>
                  <a:srgbClr val="002060"/>
                </a:solidFill>
                <a:latin typeface="Calibri Light" pitchFamily="34" charset="0"/>
                <a:cs typeface="Calibri Light" pitchFamily="34" charset="0"/>
              </a:rPr>
              <a:t> in this field, to </a:t>
            </a:r>
            <a:r>
              <a:rPr lang="en-GB" sz="2400" b="1" dirty="0" smtClean="0">
                <a:solidFill>
                  <a:srgbClr val="002060"/>
                </a:solidFill>
                <a:latin typeface="Calibri Light" pitchFamily="34" charset="0"/>
                <a:cs typeface="Calibri Light" pitchFamily="34" charset="0"/>
              </a:rPr>
              <a:t>raise technical capacity </a:t>
            </a:r>
            <a:r>
              <a:rPr lang="en-GB" sz="2400" dirty="0" smtClean="0">
                <a:solidFill>
                  <a:srgbClr val="002060"/>
                </a:solidFill>
                <a:latin typeface="Calibri Light" pitchFamily="34" charset="0"/>
                <a:cs typeface="Calibri Light" pitchFamily="34" charset="0"/>
              </a:rPr>
              <a:t>and accomplish creation of </a:t>
            </a:r>
            <a:r>
              <a:rPr lang="en-GB" sz="2400" b="1" dirty="0" smtClean="0">
                <a:solidFill>
                  <a:srgbClr val="002060"/>
                </a:solidFill>
                <a:latin typeface="Calibri Light" pitchFamily="34" charset="0"/>
                <a:cs typeface="Calibri Light" pitchFamily="34" charset="0"/>
              </a:rPr>
              <a:t>more efficient systems </a:t>
            </a:r>
            <a:r>
              <a:rPr lang="sr-Latn-RS" sz="2400" dirty="0" smtClean="0">
                <a:solidFill>
                  <a:srgbClr val="002060"/>
                </a:solidFill>
                <a:latin typeface="Calibri Light" pitchFamily="34" charset="0"/>
                <a:cs typeface="Calibri Light" pitchFamily="34" charset="0"/>
              </a:rPr>
              <a:t>in the field of </a:t>
            </a:r>
            <a:r>
              <a:rPr lang="sr-Latn-RS" sz="2400" b="1" dirty="0" smtClean="0">
                <a:solidFill>
                  <a:srgbClr val="002060"/>
                </a:solidFill>
                <a:latin typeface="Calibri Light" pitchFamily="34" charset="0"/>
                <a:cs typeface="Calibri Light" pitchFamily="34" charset="0"/>
              </a:rPr>
              <a:t>water resources management</a:t>
            </a:r>
            <a:r>
              <a:rPr lang="en-GB" sz="2400" dirty="0" smtClean="0">
                <a:solidFill>
                  <a:srgbClr val="002060"/>
                </a:solidFill>
                <a:latin typeface="Calibri Light" pitchFamily="34" charset="0"/>
                <a:cs typeface="Calibri Light" pitchFamily="34" charset="0"/>
              </a:rPr>
              <a:t>.</a:t>
            </a:r>
            <a:endParaRPr lang="en-US" sz="24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itle 1"/>
          <p:cNvSpPr>
            <a:spLocks noGrp="1"/>
          </p:cNvSpPr>
          <p:nvPr>
            <p:ph type="title"/>
          </p:nvPr>
        </p:nvSpPr>
        <p:spPr>
          <a:xfrm>
            <a:off x="457200" y="774700"/>
            <a:ext cx="8229600" cy="749300"/>
          </a:xfrm>
        </p:spPr>
        <p:txBody>
          <a:bodyPr>
            <a:normAutofit fontScale="90000"/>
          </a:bodyPr>
          <a:lstStyle/>
          <a:p>
            <a:r>
              <a:rPr lang="bs-Latn-BA" dirty="0">
                <a:solidFill>
                  <a:schemeClr val="tx2"/>
                </a:solidFill>
                <a:latin typeface="+mn-lt"/>
              </a:rPr>
              <a:t>What </a:t>
            </a:r>
            <a:r>
              <a:rPr lang="en-GB" dirty="0">
                <a:solidFill>
                  <a:schemeClr val="tx2"/>
                </a:solidFill>
                <a:latin typeface="+mn-lt"/>
              </a:rPr>
              <a:t>we plan to do next</a:t>
            </a:r>
            <a:r>
              <a:rPr lang="en-US" dirty="0" smtClean="0">
                <a:solidFill>
                  <a:schemeClr val="tx2"/>
                </a:solidFill>
                <a:latin typeface="+mn-lt"/>
              </a:rPr>
              <a:t>:</a:t>
            </a:r>
            <a:endParaRPr lang="bs-Latn-BA" dirty="0">
              <a:solidFill>
                <a:schemeClr val="tx2"/>
              </a:solidFill>
              <a:latin typeface="+mn-lt"/>
            </a:endParaRPr>
          </a:p>
        </p:txBody>
      </p:sp>
      <p:sp>
        <p:nvSpPr>
          <p:cNvPr id="14" name="Content Placeholder 2"/>
          <p:cNvSpPr txBox="1">
            <a:spLocks/>
          </p:cNvSpPr>
          <p:nvPr/>
        </p:nvSpPr>
        <p:spPr>
          <a:xfrm>
            <a:off x="457200" y="1600200"/>
            <a:ext cx="82296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Ø"/>
            </a:pPr>
            <a:endParaRPr lang="en-GB" dirty="0" smtClean="0">
              <a:solidFill>
                <a:srgbClr val="002060"/>
              </a:solidFill>
              <a:latin typeface="Book Antiqua" panose="02040602050305030304" pitchFamily="18" charset="0"/>
            </a:endParaRPr>
          </a:p>
          <a:p>
            <a:pPr algn="just">
              <a:buFont typeface="Wingdings" pitchFamily="2" charset="2"/>
              <a:buChar char="Ø"/>
            </a:pPr>
            <a:r>
              <a:rPr lang="en-GB" dirty="0" smtClean="0">
                <a:solidFill>
                  <a:srgbClr val="002060"/>
                </a:solidFill>
              </a:rPr>
              <a:t>First Financial Report, deadline </a:t>
            </a:r>
            <a:r>
              <a:rPr lang="sr-Latn-RS" dirty="0" smtClean="0">
                <a:solidFill>
                  <a:srgbClr val="002060"/>
                </a:solidFill>
              </a:rPr>
              <a:t>20</a:t>
            </a:r>
            <a:r>
              <a:rPr lang="en-GB" dirty="0" smtClean="0">
                <a:solidFill>
                  <a:srgbClr val="002060"/>
                </a:solidFill>
              </a:rPr>
              <a:t> </a:t>
            </a:r>
            <a:r>
              <a:rPr lang="sr-Latn-RS" dirty="0" smtClean="0">
                <a:solidFill>
                  <a:srgbClr val="002060"/>
                </a:solidFill>
              </a:rPr>
              <a:t>May</a:t>
            </a:r>
            <a:r>
              <a:rPr lang="en-GB" dirty="0" smtClean="0">
                <a:solidFill>
                  <a:srgbClr val="002060"/>
                </a:solidFill>
              </a:rPr>
              <a:t> 201</a:t>
            </a:r>
            <a:r>
              <a:rPr lang="sr-Latn-RS" dirty="0" smtClean="0">
                <a:solidFill>
                  <a:srgbClr val="002060"/>
                </a:solidFill>
              </a:rPr>
              <a:t>9</a:t>
            </a:r>
            <a:endParaRPr lang="en-GB" dirty="0" smtClean="0">
              <a:solidFill>
                <a:srgbClr val="002060"/>
              </a:solidFill>
            </a:endParaRPr>
          </a:p>
          <a:p>
            <a:pPr algn="just">
              <a:buFont typeface="Wingdings" pitchFamily="2" charset="2"/>
              <a:buChar char="Ø"/>
            </a:pPr>
            <a:endParaRPr lang="en-GB" dirty="0" smtClean="0">
              <a:solidFill>
                <a:srgbClr val="002060"/>
              </a:solidFill>
            </a:endParaRPr>
          </a:p>
          <a:p>
            <a:pPr algn="just">
              <a:buFont typeface="Wingdings" pitchFamily="2" charset="2"/>
              <a:buChar char="Ø"/>
            </a:pPr>
            <a:r>
              <a:rPr lang="en-GB" dirty="0" smtClean="0">
                <a:solidFill>
                  <a:srgbClr val="002060"/>
                </a:solidFill>
              </a:rPr>
              <a:t>Purchase equipment and software for the laboratory, install the equipment and software, deadline </a:t>
            </a:r>
            <a:r>
              <a:rPr lang="sr-Latn-RS" dirty="0" smtClean="0">
                <a:solidFill>
                  <a:srgbClr val="002060"/>
                </a:solidFill>
              </a:rPr>
              <a:t>November</a:t>
            </a:r>
            <a:r>
              <a:rPr lang="en-GB" dirty="0" smtClean="0">
                <a:solidFill>
                  <a:srgbClr val="002060"/>
                </a:solidFill>
              </a:rPr>
              <a:t> 201</a:t>
            </a:r>
            <a:r>
              <a:rPr lang="sr-Latn-RS" dirty="0" smtClean="0">
                <a:solidFill>
                  <a:srgbClr val="002060"/>
                </a:solidFill>
              </a:rPr>
              <a:t>9</a:t>
            </a:r>
            <a:r>
              <a:rPr lang="en-GB" dirty="0" smtClean="0">
                <a:solidFill>
                  <a:srgbClr val="002060"/>
                </a:solidFill>
              </a:rPr>
              <a:t> </a:t>
            </a:r>
          </a:p>
          <a:p>
            <a:pPr algn="just">
              <a:buFont typeface="Wingdings" pitchFamily="2" charset="2"/>
              <a:buChar char="Ø"/>
            </a:pPr>
            <a:endParaRPr lang="en-GB" dirty="0" smtClean="0">
              <a:solidFill>
                <a:srgbClr val="002060"/>
              </a:solidFill>
            </a:endParaRPr>
          </a:p>
          <a:p>
            <a:pPr algn="just">
              <a:buFont typeface="Wingdings" pitchFamily="2" charset="2"/>
              <a:buChar char="Ø"/>
            </a:pPr>
            <a:r>
              <a:rPr lang="en-GB" dirty="0" smtClean="0">
                <a:solidFill>
                  <a:srgbClr val="002060"/>
                </a:solidFill>
              </a:rPr>
              <a:t>Appoint teachers that will participate in the teaching staff trainings aimed at educating WB teachers about innovative teaching methods, as well as improving their professional, pedagogical and methodological knowledge, which will be organized in EU partner institutions</a:t>
            </a:r>
          </a:p>
          <a:p>
            <a:pPr algn="just">
              <a:buFont typeface="Wingdings" pitchFamily="2" charset="2"/>
              <a:buChar char="Ø"/>
            </a:pPr>
            <a:endParaRPr lang="en-GB" dirty="0" smtClean="0">
              <a:solidFill>
                <a:srgbClr val="002060"/>
              </a:solidFill>
              <a:latin typeface="Book Antiqua" panose="02040602050305030304" pitchFamily="18" charset="0"/>
            </a:endParaRPr>
          </a:p>
          <a:p>
            <a:pPr algn="just">
              <a:buFont typeface="Wingdings" pitchFamily="2" charset="2"/>
              <a:buChar char="Ø"/>
            </a:pPr>
            <a:endParaRPr lang="en-US" sz="2600" dirty="0" smtClean="0">
              <a:solidFill>
                <a:srgbClr val="002060"/>
              </a:solidFill>
              <a:latin typeface="Book Antiqua" panose="02040602050305030304" pitchFamily="18" charset="0"/>
            </a:endParaRPr>
          </a:p>
          <a:p>
            <a:pPr algn="just">
              <a:buFont typeface="Wingdings" pitchFamily="2" charset="2"/>
              <a:buChar char="Ø"/>
            </a:pPr>
            <a:endParaRPr lang="en-US" sz="2600" dirty="0" smtClean="0">
              <a:solidFill>
                <a:srgbClr val="FF0000"/>
              </a:solidFill>
              <a:latin typeface="Book Antiqua" panose="02040602050305030304" pitchFamily="18" charset="0"/>
            </a:endParaRPr>
          </a:p>
          <a:p>
            <a:pPr marL="0" indent="0" algn="just">
              <a:buFont typeface="Arial" pitchFamily="34" charset="0"/>
              <a:buNone/>
            </a:pPr>
            <a:endParaRPr lang="en-US" sz="2600" dirty="0" smtClean="0">
              <a:solidFill>
                <a:srgbClr val="FF0000"/>
              </a:solidFill>
              <a:latin typeface="Book Antiqua" panose="02040602050305030304" pitchFamily="18" charset="0"/>
            </a:endParaRPr>
          </a:p>
          <a:p>
            <a:pPr marL="0" indent="0" algn="just">
              <a:buFont typeface="Arial" pitchFamily="34" charset="0"/>
              <a:buNone/>
            </a:pPr>
            <a:endParaRPr lang="en-US" sz="2600" dirty="0" smtClean="0">
              <a:solidFill>
                <a:srgbClr val="FF0000"/>
              </a:solidFill>
              <a:latin typeface="Book Antiqua" panose="02040602050305030304" pitchFamily="18" charset="0"/>
            </a:endParaRPr>
          </a:p>
          <a:p>
            <a:pPr marL="0" indent="0" algn="just">
              <a:buFont typeface="Arial" pitchFamily="34" charset="0"/>
              <a:buNone/>
            </a:pPr>
            <a:endParaRPr lang="en-US" sz="2600" dirty="0" smtClean="0">
              <a:solidFill>
                <a:srgbClr val="FF0000"/>
              </a:solidFill>
              <a:latin typeface="Book Antiqua" panose="02040602050305030304" pitchFamily="18" charset="0"/>
            </a:endParaRPr>
          </a:p>
          <a:p>
            <a:pPr marL="0" indent="0" algn="just">
              <a:buFont typeface="Arial" pitchFamily="34" charset="0"/>
              <a:buNone/>
            </a:pPr>
            <a:endParaRPr lang="en-US" dirty="0" smtClean="0">
              <a:solidFill>
                <a:srgbClr val="FF0000"/>
              </a:solidFill>
              <a:latin typeface="Book Antiqua" panose="02040602050305030304" pitchFamily="18" charset="0"/>
            </a:endParaRPr>
          </a:p>
          <a:p>
            <a:pPr marL="0" indent="0" algn="just">
              <a:buFont typeface="Arial" pitchFamily="34" charset="0"/>
              <a:buNone/>
            </a:pPr>
            <a:endParaRPr lang="en-GB" dirty="0" smtClean="0">
              <a:solidFill>
                <a:srgbClr val="FF0000"/>
              </a:solidFill>
              <a:latin typeface="Book Antiqua" panose="02040602050305030304" pitchFamily="18" charset="0"/>
            </a:endParaRPr>
          </a:p>
          <a:p>
            <a:pPr marL="0" indent="0" algn="just">
              <a:buFont typeface="Arial" pitchFamily="34" charset="0"/>
              <a:buNone/>
            </a:pPr>
            <a:endParaRPr lang="en-GB" dirty="0" smtClean="0">
              <a:solidFill>
                <a:srgbClr val="002060"/>
              </a:solidFill>
              <a:latin typeface="Book Antiqua" panose="02040602050305030304" pitchFamily="18" charset="0"/>
            </a:endParaRPr>
          </a:p>
          <a:p>
            <a:pPr algn="just">
              <a:buFont typeface="Wingdings" pitchFamily="2" charset="2"/>
              <a:buChar char="Ø"/>
            </a:pPr>
            <a:endParaRPr lang="en-GB" noProof="1">
              <a:solidFill>
                <a:srgbClr val="002060"/>
              </a:solidFill>
              <a:latin typeface="Book Antiqua" panose="02040602050305030304" pitchFamily="18" charset="0"/>
            </a:endParaRPr>
          </a:p>
        </p:txBody>
      </p:sp>
    </p:spTree>
    <p:extLst>
      <p:ext uri="{BB962C8B-B14F-4D97-AF65-F5344CB8AC3E}">
        <p14:creationId xmlns:p14="http://schemas.microsoft.com/office/powerpoint/2010/main" val="1317439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Ø"/>
            </a:pPr>
            <a:endParaRPr lang="en-GB" dirty="0" smtClean="0">
              <a:solidFill>
                <a:srgbClr val="002060"/>
              </a:solidFill>
              <a:latin typeface="Book Antiqua" panose="02040602050305030304" pitchFamily="18" charset="0"/>
            </a:endParaRPr>
          </a:p>
          <a:p>
            <a:pPr algn="just">
              <a:buFont typeface="Wingdings" pitchFamily="2" charset="2"/>
              <a:buChar char="Ø"/>
            </a:pPr>
            <a:r>
              <a:rPr lang="en-GB" dirty="0" smtClean="0">
                <a:solidFill>
                  <a:srgbClr val="002060"/>
                </a:solidFill>
              </a:rPr>
              <a:t>Increase the project’s visibility and its final outcome – Master curriculum on </a:t>
            </a:r>
            <a:r>
              <a:rPr lang="sr-Latn-RS" dirty="0" smtClean="0">
                <a:solidFill>
                  <a:srgbClr val="002060"/>
                </a:solidFill>
              </a:rPr>
              <a:t>WRM </a:t>
            </a:r>
            <a:r>
              <a:rPr lang="en-GB" dirty="0" smtClean="0">
                <a:solidFill>
                  <a:srgbClr val="002060"/>
                </a:solidFill>
              </a:rPr>
              <a:t> – through the </a:t>
            </a:r>
            <a:r>
              <a:rPr lang="sr-Latn-RS" dirty="0" smtClean="0">
                <a:solidFill>
                  <a:srgbClr val="002060"/>
                </a:solidFill>
              </a:rPr>
              <a:t>UoM</a:t>
            </a:r>
            <a:r>
              <a:rPr lang="en-GB" dirty="0" smtClean="0">
                <a:solidFill>
                  <a:srgbClr val="002060"/>
                </a:solidFill>
              </a:rPr>
              <a:t> official website, FB page and FB group, advertise master program via </a:t>
            </a:r>
            <a:r>
              <a:rPr lang="en-GB" dirty="0" err="1" smtClean="0">
                <a:solidFill>
                  <a:srgbClr val="002060"/>
                </a:solidFill>
              </a:rPr>
              <a:t>Infostud</a:t>
            </a:r>
            <a:r>
              <a:rPr lang="en-GB" dirty="0" smtClean="0">
                <a:solidFill>
                  <a:srgbClr val="002060"/>
                </a:solidFill>
              </a:rPr>
              <a:t> </a:t>
            </a:r>
          </a:p>
          <a:p>
            <a:pPr algn="just">
              <a:buFont typeface="Wingdings" pitchFamily="2" charset="2"/>
              <a:buChar char="Ø"/>
            </a:pPr>
            <a:endParaRPr lang="en-GB" dirty="0" smtClean="0">
              <a:solidFill>
                <a:srgbClr val="002060"/>
              </a:solidFill>
              <a:latin typeface="Book Antiqua" panose="02040602050305030304" pitchFamily="18" charset="0"/>
            </a:endParaRPr>
          </a:p>
          <a:p>
            <a:pPr algn="just">
              <a:buFont typeface="Wingdings" pitchFamily="2" charset="2"/>
              <a:buChar char="Ø"/>
            </a:pPr>
            <a:endParaRPr lang="en-GB" dirty="0" smtClean="0">
              <a:solidFill>
                <a:srgbClr val="002060"/>
              </a:solidFill>
              <a:latin typeface="Book Antiqua" panose="02040602050305030304" pitchFamily="18" charset="0"/>
            </a:endParaRPr>
          </a:p>
          <a:p>
            <a:pPr algn="just">
              <a:buFont typeface="Wingdings" pitchFamily="2" charset="2"/>
              <a:buChar char="Ø"/>
            </a:pPr>
            <a:endParaRPr lang="en-GB" dirty="0" smtClean="0">
              <a:solidFill>
                <a:srgbClr val="002060"/>
              </a:solidFill>
              <a:latin typeface="Book Antiqua" panose="02040602050305030304" pitchFamily="18" charset="0"/>
            </a:endParaRPr>
          </a:p>
          <a:p>
            <a:pPr algn="just">
              <a:buFont typeface="Wingdings" pitchFamily="2" charset="2"/>
              <a:buChar char="Ø"/>
            </a:pPr>
            <a:endParaRPr lang="en-GB" dirty="0" smtClean="0">
              <a:solidFill>
                <a:srgbClr val="002060"/>
              </a:solidFill>
              <a:latin typeface="Book Antiqua" panose="02040602050305030304" pitchFamily="18" charset="0"/>
            </a:endParaRPr>
          </a:p>
          <a:p>
            <a:pPr algn="just">
              <a:buFont typeface="Wingdings" pitchFamily="2" charset="2"/>
              <a:buChar char="Ø"/>
            </a:pPr>
            <a:endParaRPr lang="en-GB" dirty="0" smtClean="0">
              <a:solidFill>
                <a:srgbClr val="002060"/>
              </a:solidFill>
              <a:latin typeface="Book Antiqua" panose="02040602050305030304" pitchFamily="18" charset="0"/>
            </a:endParaRPr>
          </a:p>
          <a:p>
            <a:pPr algn="just">
              <a:buFont typeface="Wingdings" pitchFamily="2" charset="2"/>
              <a:buChar char="Ø"/>
            </a:pPr>
            <a:endParaRPr lang="en-GB" dirty="0" smtClean="0">
              <a:solidFill>
                <a:srgbClr val="002060"/>
              </a:solidFill>
              <a:latin typeface="Book Antiqua" panose="02040602050305030304" pitchFamily="18" charset="0"/>
            </a:endParaRPr>
          </a:p>
          <a:p>
            <a:pPr algn="just">
              <a:buFont typeface="Wingdings" pitchFamily="2" charset="2"/>
              <a:buChar char="Ø"/>
            </a:pPr>
            <a:endParaRPr lang="en-US" sz="2600" dirty="0" smtClean="0">
              <a:solidFill>
                <a:srgbClr val="002060"/>
              </a:solidFill>
              <a:latin typeface="Book Antiqua" panose="02040602050305030304" pitchFamily="18" charset="0"/>
            </a:endParaRPr>
          </a:p>
          <a:p>
            <a:pPr algn="just">
              <a:buFont typeface="Wingdings" pitchFamily="2" charset="2"/>
              <a:buChar char="Ø"/>
            </a:pPr>
            <a:endParaRPr lang="en-US" sz="2600" dirty="0" smtClean="0">
              <a:solidFill>
                <a:srgbClr val="FF0000"/>
              </a:solidFill>
              <a:latin typeface="Book Antiqua" panose="02040602050305030304" pitchFamily="18" charset="0"/>
            </a:endParaRPr>
          </a:p>
          <a:p>
            <a:pPr marL="0" indent="0" algn="just">
              <a:buFont typeface="Arial" pitchFamily="34" charset="0"/>
              <a:buNone/>
            </a:pPr>
            <a:endParaRPr lang="en-US" sz="2600" dirty="0" smtClean="0">
              <a:solidFill>
                <a:srgbClr val="FF0000"/>
              </a:solidFill>
              <a:latin typeface="Book Antiqua" panose="02040602050305030304" pitchFamily="18" charset="0"/>
            </a:endParaRPr>
          </a:p>
          <a:p>
            <a:pPr marL="0" indent="0" algn="just">
              <a:buFont typeface="Arial" pitchFamily="34" charset="0"/>
              <a:buNone/>
            </a:pPr>
            <a:endParaRPr lang="en-US" sz="2600" dirty="0" smtClean="0">
              <a:solidFill>
                <a:srgbClr val="FF0000"/>
              </a:solidFill>
              <a:latin typeface="Book Antiqua" panose="02040602050305030304" pitchFamily="18" charset="0"/>
            </a:endParaRPr>
          </a:p>
          <a:p>
            <a:pPr marL="0" indent="0" algn="just">
              <a:buFont typeface="Arial" pitchFamily="34" charset="0"/>
              <a:buNone/>
            </a:pPr>
            <a:endParaRPr lang="en-US" sz="2600" dirty="0" smtClean="0">
              <a:solidFill>
                <a:srgbClr val="FF0000"/>
              </a:solidFill>
              <a:latin typeface="Book Antiqua" panose="02040602050305030304" pitchFamily="18" charset="0"/>
            </a:endParaRPr>
          </a:p>
          <a:p>
            <a:pPr marL="0" indent="0" algn="just">
              <a:buFont typeface="Arial" pitchFamily="34" charset="0"/>
              <a:buNone/>
            </a:pPr>
            <a:endParaRPr lang="en-US" dirty="0" smtClean="0">
              <a:solidFill>
                <a:srgbClr val="FF0000"/>
              </a:solidFill>
              <a:latin typeface="Book Antiqua" panose="02040602050305030304" pitchFamily="18" charset="0"/>
            </a:endParaRPr>
          </a:p>
          <a:p>
            <a:pPr marL="0" indent="0" algn="just">
              <a:buFont typeface="Arial" pitchFamily="34" charset="0"/>
              <a:buNone/>
            </a:pPr>
            <a:endParaRPr lang="en-GB" dirty="0" smtClean="0">
              <a:solidFill>
                <a:srgbClr val="FF0000"/>
              </a:solidFill>
              <a:latin typeface="Book Antiqua" panose="02040602050305030304" pitchFamily="18" charset="0"/>
            </a:endParaRPr>
          </a:p>
          <a:p>
            <a:pPr marL="0" indent="0" algn="just">
              <a:buFont typeface="Arial" pitchFamily="34" charset="0"/>
              <a:buNone/>
            </a:pPr>
            <a:endParaRPr lang="en-GB" dirty="0" smtClean="0">
              <a:solidFill>
                <a:srgbClr val="002060"/>
              </a:solidFill>
              <a:latin typeface="Book Antiqua" panose="02040602050305030304" pitchFamily="18" charset="0"/>
            </a:endParaRPr>
          </a:p>
          <a:p>
            <a:pPr algn="just">
              <a:buFont typeface="Wingdings" pitchFamily="2" charset="2"/>
              <a:buChar char="Ø"/>
            </a:pPr>
            <a:endParaRPr lang="en-GB" noProof="1">
              <a:solidFill>
                <a:srgbClr val="002060"/>
              </a:solidFill>
              <a:latin typeface="Book Antiqua" panose="02040602050305030304" pitchFamily="18" charset="0"/>
            </a:endParaRPr>
          </a:p>
        </p:txBody>
      </p:sp>
    </p:spTree>
    <p:extLst>
      <p:ext uri="{BB962C8B-B14F-4D97-AF65-F5344CB8AC3E}">
        <p14:creationId xmlns:p14="http://schemas.microsoft.com/office/powerpoint/2010/main" val="2189739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914400" y="2274838"/>
            <a:ext cx="7162800" cy="1569660"/>
          </a:xfrm>
          <a:prstGeom prst="rect">
            <a:avLst/>
          </a:prstGeom>
        </p:spPr>
        <p:txBody>
          <a:bodyPr wrap="square">
            <a:spAutoFit/>
          </a:bodyPr>
          <a:lstStyle/>
          <a:p>
            <a:pPr algn="ctr"/>
            <a:r>
              <a:rPr lang="en-GB" sz="4800" b="1" dirty="0">
                <a:solidFill>
                  <a:srgbClr val="FF0000"/>
                </a:solidFill>
                <a:effectLst>
                  <a:outerShdw blurRad="38100" dist="38100" dir="2700000" algn="tl">
                    <a:srgbClr val="000000">
                      <a:alpha val="43137"/>
                    </a:srgbClr>
                  </a:outerShdw>
                </a:effectLst>
                <a:ea typeface="+mj-ea"/>
                <a:cs typeface="+mj-cs"/>
              </a:rPr>
              <a:t>Thank you</a:t>
            </a:r>
            <a:br>
              <a:rPr lang="en-GB" sz="4800" b="1" dirty="0">
                <a:solidFill>
                  <a:srgbClr val="FF0000"/>
                </a:solidFill>
                <a:effectLst>
                  <a:outerShdw blurRad="38100" dist="38100" dir="2700000" algn="tl">
                    <a:srgbClr val="000000">
                      <a:alpha val="43137"/>
                    </a:srgbClr>
                  </a:outerShdw>
                </a:effectLst>
                <a:ea typeface="+mj-ea"/>
                <a:cs typeface="+mj-cs"/>
              </a:rPr>
            </a:br>
            <a:r>
              <a:rPr lang="en-GB" sz="4800" b="1" dirty="0">
                <a:solidFill>
                  <a:srgbClr val="FF0000"/>
                </a:solidFill>
                <a:effectLst>
                  <a:outerShdw blurRad="38100" dist="38100" dir="2700000" algn="tl">
                    <a:srgbClr val="000000">
                      <a:alpha val="43137"/>
                    </a:srgbClr>
                  </a:outerShdw>
                </a:effectLst>
                <a:ea typeface="+mj-ea"/>
                <a:cs typeface="+mj-cs"/>
              </a:rPr>
              <a:t>for your attention!</a:t>
            </a:r>
            <a:endParaRPr lang="en-GB" dirty="0"/>
          </a:p>
        </p:txBody>
      </p:sp>
    </p:spTree>
    <p:extLst>
      <p:ext uri="{BB962C8B-B14F-4D97-AF65-F5344CB8AC3E}">
        <p14:creationId xmlns:p14="http://schemas.microsoft.com/office/powerpoint/2010/main" val="3468531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normAutofit/>
          </a:bodyPr>
          <a:lstStyle/>
          <a:p>
            <a:r>
              <a:rPr lang="bs-Latn-BA" b="1" dirty="0" smtClean="0">
                <a:solidFill>
                  <a:schemeClr val="tx2"/>
                </a:solidFill>
                <a:latin typeface="Calibri Light" pitchFamily="34" charset="0"/>
                <a:cs typeface="Calibri Light" pitchFamily="34" charset="0"/>
              </a:rPr>
              <a:t>Overall Broader Objective</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lgn="just"/>
            <a:endParaRPr lang="sr-Latn-RS" altLang="en-US" sz="3600" b="1" dirty="0" smtClean="0">
              <a:solidFill>
                <a:srgbClr val="002060"/>
              </a:solidFill>
              <a:latin typeface="Calibri Light" pitchFamily="34" charset="0"/>
              <a:cs typeface="Calibri Light" pitchFamily="34" charset="0"/>
            </a:endParaRPr>
          </a:p>
          <a:p>
            <a:pPr algn="just"/>
            <a:endParaRPr lang="sr-Latn-RS" altLang="en-US" sz="3600" b="1" dirty="0" smtClean="0">
              <a:solidFill>
                <a:srgbClr val="002060"/>
              </a:solidFill>
              <a:latin typeface="Calibri Light" pitchFamily="34" charset="0"/>
              <a:cs typeface="Calibri Light" pitchFamily="34" charset="0"/>
            </a:endParaRPr>
          </a:p>
          <a:p>
            <a:pPr algn="ctr"/>
            <a:r>
              <a:rPr lang="en-GB" altLang="en-US" sz="3600" b="1" dirty="0" smtClean="0">
                <a:solidFill>
                  <a:srgbClr val="002060"/>
                </a:solidFill>
                <a:latin typeface="Calibri Light" pitchFamily="34" charset="0"/>
                <a:cs typeface="Calibri Light" pitchFamily="34" charset="0"/>
              </a:rPr>
              <a:t>Education</a:t>
            </a:r>
            <a:r>
              <a:rPr lang="en-GB" altLang="en-US" sz="3600" dirty="0" smtClean="0">
                <a:solidFill>
                  <a:srgbClr val="002060"/>
                </a:solidFill>
                <a:latin typeface="Calibri Light" pitchFamily="34" charset="0"/>
                <a:cs typeface="Calibri Light" pitchFamily="34" charset="0"/>
              </a:rPr>
              <a:t> of </a:t>
            </a:r>
            <a:r>
              <a:rPr lang="en-GB" altLang="en-US" sz="3600" b="1" dirty="0" smtClean="0">
                <a:solidFill>
                  <a:srgbClr val="002060"/>
                </a:solidFill>
                <a:latin typeface="Calibri Light" pitchFamily="34" charset="0"/>
                <a:cs typeface="Calibri Light" pitchFamily="34" charset="0"/>
              </a:rPr>
              <a:t>experts</a:t>
            </a:r>
            <a:r>
              <a:rPr lang="en-GB" altLang="en-US" sz="3600" dirty="0" smtClean="0">
                <a:solidFill>
                  <a:srgbClr val="002060"/>
                </a:solidFill>
                <a:latin typeface="Calibri Light" pitchFamily="34" charset="0"/>
                <a:cs typeface="Calibri Light" pitchFamily="34" charset="0"/>
              </a:rPr>
              <a:t> for water resources management in the Western Balkans (WB) </a:t>
            </a:r>
            <a:endParaRPr lang="sr-Latn-RS" altLang="en-US" sz="3600" dirty="0" smtClean="0">
              <a:solidFill>
                <a:srgbClr val="002060"/>
              </a:solidFill>
              <a:latin typeface="Calibri Light" pitchFamily="34" charset="0"/>
              <a:cs typeface="Calibri Light" pitchFamily="34" charset="0"/>
            </a:endParaRPr>
          </a:p>
          <a:p>
            <a:pPr algn="ctr"/>
            <a:r>
              <a:rPr lang="en-GB" altLang="en-US" sz="3600" b="1" dirty="0" smtClean="0">
                <a:solidFill>
                  <a:srgbClr val="002060"/>
                </a:solidFill>
                <a:latin typeface="Calibri Light" pitchFamily="34" charset="0"/>
                <a:cs typeface="Calibri Light" pitchFamily="34" charset="0"/>
              </a:rPr>
              <a:t>in line with the national and EU policies</a:t>
            </a:r>
            <a:r>
              <a:rPr lang="en-GB" altLang="en-US" sz="3600" dirty="0" smtClean="0">
                <a:solidFill>
                  <a:srgbClr val="002060"/>
                </a:solidFill>
                <a:latin typeface="Calibri Light" pitchFamily="34" charset="0"/>
                <a:cs typeface="Calibri Light" pitchFamily="34" charset="0"/>
              </a:rPr>
              <a:t>.</a:t>
            </a:r>
            <a:endParaRPr lang="sr-Latn-RS" altLang="en-US" sz="36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Specific Objectives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lvl="0" algn="just">
              <a:buFont typeface="Wingdings" pitchFamily="2" charset="2"/>
              <a:buChar char="Ø"/>
            </a:pPr>
            <a:r>
              <a:rPr lang="sr-Latn-RS" sz="2600" b="1" dirty="0" smtClean="0">
                <a:solidFill>
                  <a:srgbClr val="002060"/>
                </a:solidFill>
                <a:latin typeface="Calibri Light" pitchFamily="34" charset="0"/>
                <a:cs typeface="Calibri Light" pitchFamily="34" charset="0"/>
              </a:rPr>
              <a:t> </a:t>
            </a:r>
            <a:r>
              <a:rPr lang="en-GB" sz="2600" b="1" dirty="0" smtClean="0">
                <a:solidFill>
                  <a:srgbClr val="002060"/>
                </a:solidFill>
                <a:latin typeface="Calibri Light" pitchFamily="34" charset="0"/>
                <a:cs typeface="Calibri Light" pitchFamily="34" charset="0"/>
              </a:rPr>
              <a:t>Improve</a:t>
            </a:r>
            <a:r>
              <a:rPr lang="sr-Latn-RS" sz="2600" b="1" dirty="0" smtClean="0">
                <a:solidFill>
                  <a:srgbClr val="002060"/>
                </a:solidFill>
                <a:latin typeface="Calibri Light" pitchFamily="34" charset="0"/>
                <a:cs typeface="Calibri Light" pitchFamily="34" charset="0"/>
              </a:rPr>
              <a:t> </a:t>
            </a:r>
            <a:r>
              <a:rPr lang="en-GB" sz="2600" b="1" dirty="0" smtClean="0">
                <a:solidFill>
                  <a:srgbClr val="002060"/>
                </a:solidFill>
                <a:latin typeface="Calibri Light" pitchFamily="34" charset="0"/>
                <a:cs typeface="Calibri Light" pitchFamily="34" charset="0"/>
              </a:rPr>
              <a:t>the level of competencies and skills in </a:t>
            </a:r>
            <a:r>
              <a:rPr lang="sr-Latn-RS" sz="2600" b="1" dirty="0" smtClean="0">
                <a:solidFill>
                  <a:srgbClr val="002060"/>
                </a:solidFill>
                <a:latin typeface="Calibri Light" pitchFamily="34" charset="0"/>
                <a:cs typeface="Calibri Light" pitchFamily="34" charset="0"/>
              </a:rPr>
              <a:t>WB </a:t>
            </a:r>
            <a:r>
              <a:rPr lang="en-GB" sz="2600" b="1" dirty="0" smtClean="0">
                <a:solidFill>
                  <a:srgbClr val="002060"/>
                </a:solidFill>
                <a:latin typeface="Calibri Light" pitchFamily="34" charset="0"/>
                <a:cs typeface="Calibri Light" pitchFamily="34" charset="0"/>
              </a:rPr>
              <a:t>HEIs</a:t>
            </a:r>
            <a:r>
              <a:rPr lang="en-GB" sz="2600" dirty="0" smtClean="0">
                <a:latin typeface="Calibri Light" pitchFamily="34" charset="0"/>
                <a:cs typeface="Calibri Light" pitchFamily="34" charset="0"/>
              </a:rPr>
              <a:t> by developing new and innovative master programmes in the field of water resources management (WRM) in line with the Bologna requirements and national accreditation standards by October 2021</a:t>
            </a:r>
            <a:endParaRPr lang="sr-Latn-RS" sz="2600" dirty="0" smtClean="0">
              <a:latin typeface="Calibri Light" pitchFamily="34" charset="0"/>
              <a:cs typeface="Calibri Light" pitchFamily="34" charset="0"/>
            </a:endParaRPr>
          </a:p>
          <a:p>
            <a:pPr lvl="0" algn="just">
              <a:buFont typeface="Wingdings" pitchFamily="2" charset="2"/>
              <a:buChar char="Ø"/>
            </a:pPr>
            <a:endParaRPr lang="en-US" sz="2000" dirty="0" smtClean="0">
              <a:latin typeface="Calibri Light" pitchFamily="34" charset="0"/>
              <a:cs typeface="Calibri Light" pitchFamily="34" charset="0"/>
            </a:endParaRPr>
          </a:p>
          <a:p>
            <a:pPr lvl="0" algn="just">
              <a:buFont typeface="Wingdings" pitchFamily="2" charset="2"/>
              <a:buChar char="Ø"/>
            </a:pPr>
            <a:r>
              <a:rPr lang="sr-Latn-RS" sz="2600" b="1" dirty="0" smtClean="0">
                <a:solidFill>
                  <a:srgbClr val="002060"/>
                </a:solidFill>
                <a:latin typeface="Calibri Light" pitchFamily="34" charset="0"/>
                <a:cs typeface="Calibri Light" pitchFamily="34" charset="0"/>
              </a:rPr>
              <a:t> </a:t>
            </a:r>
            <a:r>
              <a:rPr lang="en-GB" sz="2600" b="1" dirty="0" smtClean="0">
                <a:solidFill>
                  <a:srgbClr val="002060"/>
                </a:solidFill>
                <a:latin typeface="Calibri Light" pitchFamily="34" charset="0"/>
                <a:cs typeface="Calibri Light" pitchFamily="34" charset="0"/>
              </a:rPr>
              <a:t>Design and implement seven new and up-to-date laboratories </a:t>
            </a:r>
            <a:r>
              <a:rPr lang="en-GB" sz="2600" dirty="0" smtClean="0">
                <a:latin typeface="Calibri Light" pitchFamily="34" charset="0"/>
                <a:cs typeface="Calibri Light" pitchFamily="34" charset="0"/>
              </a:rPr>
              <a:t>in WB partner HEIs in co</a:t>
            </a:r>
            <a:r>
              <a:rPr lang="sr-Latn-RS" sz="2600" dirty="0" smtClean="0">
                <a:latin typeface="Calibri Light" pitchFamily="34" charset="0"/>
                <a:cs typeface="Calibri Light" pitchFamily="34" charset="0"/>
              </a:rPr>
              <a:t>o</a:t>
            </a:r>
            <a:r>
              <a:rPr lang="en-GB" sz="2600" dirty="0" err="1" smtClean="0">
                <a:latin typeface="Calibri Light" pitchFamily="34" charset="0"/>
                <a:cs typeface="Calibri Light" pitchFamily="34" charset="0"/>
              </a:rPr>
              <a:t>peration</a:t>
            </a:r>
            <a:r>
              <a:rPr lang="en-GB" sz="2600" dirty="0" smtClean="0">
                <a:latin typeface="Calibri Light" pitchFamily="34" charset="0"/>
                <a:cs typeface="Calibri Light" pitchFamily="34" charset="0"/>
              </a:rPr>
              <a:t> with EU project partners by November 2019</a:t>
            </a:r>
            <a:endParaRPr lang="sr-Latn-RS" sz="2600" dirty="0" smtClean="0">
              <a:latin typeface="Calibri Light" pitchFamily="34" charset="0"/>
              <a:cs typeface="Calibri Light" pitchFamily="34" charset="0"/>
            </a:endParaRPr>
          </a:p>
          <a:p>
            <a:pPr lvl="0" algn="just">
              <a:buFont typeface="Wingdings" pitchFamily="2" charset="2"/>
              <a:buChar char="Ø"/>
            </a:pPr>
            <a:endParaRPr lang="en-US" sz="2000" dirty="0" smtClean="0">
              <a:latin typeface="Calibri Light" pitchFamily="34" charset="0"/>
              <a:cs typeface="Calibri Light" pitchFamily="34" charset="0"/>
            </a:endParaRPr>
          </a:p>
          <a:p>
            <a:pPr algn="just">
              <a:buFont typeface="Wingdings" pitchFamily="2" charset="2"/>
              <a:buChar char="Ø"/>
            </a:pPr>
            <a:r>
              <a:rPr lang="sr-Latn-RS" sz="2600" b="1" dirty="0" smtClean="0">
                <a:solidFill>
                  <a:srgbClr val="002060"/>
                </a:solidFill>
                <a:latin typeface="Calibri Light" pitchFamily="34" charset="0"/>
                <a:cs typeface="Calibri Light" pitchFamily="34" charset="0"/>
              </a:rPr>
              <a:t> </a:t>
            </a:r>
            <a:r>
              <a:rPr lang="en-GB" sz="2600" b="1" dirty="0" smtClean="0">
                <a:solidFill>
                  <a:srgbClr val="002060"/>
                </a:solidFill>
                <a:latin typeface="Calibri Light" pitchFamily="34" charset="0"/>
                <a:cs typeface="Calibri Light" pitchFamily="34" charset="0"/>
              </a:rPr>
              <a:t>Develop and implement LLL courses for the water sector </a:t>
            </a:r>
            <a:r>
              <a:rPr lang="en-GB" sz="2600" dirty="0" smtClean="0">
                <a:latin typeface="Calibri Light" pitchFamily="34" charset="0"/>
                <a:cs typeface="Calibri Light" pitchFamily="34" charset="0"/>
              </a:rPr>
              <a:t>in line with EU Water Framework Directive by January 2021</a:t>
            </a:r>
            <a:endParaRPr lang="sr-Latn-RS" sz="2600" b="1"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Sustainability</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marL="342900" indent="-342900" algn="just">
              <a:buFont typeface="Arial" panose="020B0604020202020204" pitchFamily="34" charset="0"/>
              <a:buChar char="•"/>
            </a:pPr>
            <a:r>
              <a:rPr lang="sr-Latn-RS" sz="2500" b="1" dirty="0" smtClean="0">
                <a:solidFill>
                  <a:srgbClr val="002060"/>
                </a:solidFill>
                <a:latin typeface="Calibri Light" pitchFamily="34" charset="0"/>
                <a:cs typeface="Calibri Light" pitchFamily="34" charset="0"/>
              </a:rPr>
              <a:t>S</a:t>
            </a:r>
            <a:r>
              <a:rPr lang="en-GB" sz="2500" b="1" dirty="0" smtClean="0">
                <a:solidFill>
                  <a:srgbClr val="002060"/>
                </a:solidFill>
                <a:latin typeface="Calibri Light" pitchFamily="34" charset="0"/>
                <a:cs typeface="Calibri Light" pitchFamily="34" charset="0"/>
              </a:rPr>
              <a:t>even new </a:t>
            </a:r>
            <a:r>
              <a:rPr lang="sr-Latn-RS" sz="2500" b="1" dirty="0" smtClean="0">
                <a:solidFill>
                  <a:srgbClr val="002060"/>
                </a:solidFill>
                <a:latin typeface="Calibri Light" pitchFamily="34" charset="0"/>
                <a:cs typeface="Calibri Light" pitchFamily="34" charset="0"/>
              </a:rPr>
              <a:t>and improved </a:t>
            </a:r>
            <a:r>
              <a:rPr lang="en-GB" sz="2500" b="1" dirty="0" smtClean="0">
                <a:solidFill>
                  <a:srgbClr val="002060"/>
                </a:solidFill>
                <a:latin typeface="Calibri Light" pitchFamily="34" charset="0"/>
                <a:cs typeface="Calibri Light" pitchFamily="34" charset="0"/>
              </a:rPr>
              <a:t>master programmes in </a:t>
            </a:r>
            <a:r>
              <a:rPr lang="sr-Latn-RS" sz="2500" b="1" dirty="0" smtClean="0">
                <a:solidFill>
                  <a:srgbClr val="002060"/>
                </a:solidFill>
                <a:latin typeface="Calibri Light" pitchFamily="34" charset="0"/>
                <a:cs typeface="Calibri Light" pitchFamily="34" charset="0"/>
              </a:rPr>
              <a:t>W</a:t>
            </a:r>
            <a:r>
              <a:rPr lang="en-GB" sz="2500" b="1" dirty="0" smtClean="0">
                <a:solidFill>
                  <a:srgbClr val="002060"/>
                </a:solidFill>
                <a:latin typeface="Calibri Light" pitchFamily="34" charset="0"/>
                <a:cs typeface="Calibri Light" pitchFamily="34" charset="0"/>
              </a:rPr>
              <a:t>RM </a:t>
            </a:r>
            <a:r>
              <a:rPr lang="en-GB" sz="2500" dirty="0" smtClean="0">
                <a:solidFill>
                  <a:srgbClr val="002060"/>
                </a:solidFill>
                <a:latin typeface="Calibri Light" pitchFamily="34" charset="0"/>
                <a:cs typeface="Calibri Light" pitchFamily="34" charset="0"/>
              </a:rPr>
              <a:t>at the WB partner HEIs that will be </a:t>
            </a:r>
            <a:r>
              <a:rPr lang="sr-Latn-RS" sz="2500" dirty="0" smtClean="0">
                <a:solidFill>
                  <a:srgbClr val="002060"/>
                </a:solidFill>
                <a:latin typeface="Calibri Light" pitchFamily="34" charset="0"/>
                <a:cs typeface="Calibri Light" pitchFamily="34" charset="0"/>
              </a:rPr>
              <a:t>improved or </a:t>
            </a:r>
            <a:r>
              <a:rPr lang="en-GB" sz="2500" dirty="0" smtClean="0">
                <a:solidFill>
                  <a:srgbClr val="002060"/>
                </a:solidFill>
                <a:latin typeface="Calibri Light" pitchFamily="34" charset="0"/>
                <a:cs typeface="Calibri Light" pitchFamily="34" charset="0"/>
              </a:rPr>
              <a:t>developed, accredited and implemented</a:t>
            </a:r>
            <a:r>
              <a:rPr lang="sr-Latn-RS" sz="2500" dirty="0" smtClean="0">
                <a:solidFill>
                  <a:srgbClr val="002060"/>
                </a:solidFill>
                <a:latin typeface="Calibri Light" pitchFamily="34" charset="0"/>
                <a:cs typeface="Calibri Light" pitchFamily="34" charset="0"/>
              </a:rPr>
              <a:t>.</a:t>
            </a:r>
          </a:p>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indent="-342900" algn="just">
              <a:buFont typeface="Arial" panose="020B0604020202020204" pitchFamily="34" charset="0"/>
              <a:buChar char="•"/>
            </a:pPr>
            <a:r>
              <a:rPr lang="sr-Latn-RS" sz="2500" b="1" dirty="0" err="1" smtClean="0">
                <a:solidFill>
                  <a:srgbClr val="002060"/>
                </a:solidFill>
                <a:latin typeface="Calibri Light" pitchFamily="34" charset="0"/>
                <a:cs typeface="Calibri Light" pitchFamily="34" charset="0"/>
              </a:rPr>
              <a:t>Four</a:t>
            </a:r>
            <a:r>
              <a:rPr lang="en-GB" sz="2500" b="1" dirty="0" smtClean="0">
                <a:solidFill>
                  <a:srgbClr val="002060"/>
                </a:solidFill>
                <a:latin typeface="Calibri Light" pitchFamily="34" charset="0"/>
                <a:cs typeface="Calibri Light" pitchFamily="34" charset="0"/>
              </a:rPr>
              <a:t> new training programmes in </a:t>
            </a:r>
            <a:r>
              <a:rPr lang="sr-Latn-RS" sz="2500" b="1" dirty="0" smtClean="0">
                <a:solidFill>
                  <a:srgbClr val="002060"/>
                </a:solidFill>
                <a:latin typeface="Calibri Light" pitchFamily="34" charset="0"/>
                <a:cs typeface="Calibri Light" pitchFamily="34" charset="0"/>
              </a:rPr>
              <a:t>W</a:t>
            </a:r>
            <a:r>
              <a:rPr lang="en-GB" sz="2500" b="1" dirty="0" smtClean="0">
                <a:solidFill>
                  <a:srgbClr val="002060"/>
                </a:solidFill>
                <a:latin typeface="Calibri Light" pitchFamily="34" charset="0"/>
                <a:cs typeface="Calibri Light" pitchFamily="34" charset="0"/>
              </a:rPr>
              <a:t>RM</a:t>
            </a:r>
            <a:r>
              <a:rPr lang="en-GB" sz="2500" dirty="0" smtClean="0">
                <a:solidFill>
                  <a:srgbClr val="002060"/>
                </a:solidFill>
                <a:latin typeface="Calibri Light" pitchFamily="34" charset="0"/>
                <a:cs typeface="Calibri Light" pitchFamily="34" charset="0"/>
              </a:rPr>
              <a:t> (one per each WB partner country)  with training materials for </a:t>
            </a:r>
            <a:r>
              <a:rPr lang="sr-Latn-RS" sz="2500" dirty="0" smtClean="0">
                <a:solidFill>
                  <a:srgbClr val="002060"/>
                </a:solidFill>
                <a:latin typeface="Calibri Light" pitchFamily="34" charset="0"/>
                <a:cs typeface="Calibri Light" pitchFamily="34" charset="0"/>
              </a:rPr>
              <a:t>water resources </a:t>
            </a:r>
            <a:r>
              <a:rPr lang="en-GB" sz="2500" dirty="0" smtClean="0">
                <a:solidFill>
                  <a:srgbClr val="002060"/>
                </a:solidFill>
                <a:latin typeface="Calibri Light" pitchFamily="34" charset="0"/>
                <a:cs typeface="Calibri Light" pitchFamily="34" charset="0"/>
              </a:rPr>
              <a:t>sector developed and conducted</a:t>
            </a:r>
            <a:r>
              <a:rPr lang="sr-Latn-RS" sz="2500" dirty="0" smtClean="0">
                <a:solidFill>
                  <a:srgbClr val="002060"/>
                </a:solidFill>
                <a:latin typeface="Calibri Light" pitchFamily="34" charset="0"/>
                <a:cs typeface="Calibri Light" pitchFamily="34" charset="0"/>
              </a:rPr>
              <a:t>.</a:t>
            </a:r>
          </a:p>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indent="-342900" algn="just">
              <a:buFont typeface="Arial" panose="020B0604020202020204" pitchFamily="34" charset="0"/>
              <a:buChar char="•"/>
            </a:pPr>
            <a:r>
              <a:rPr lang="sr-Latn-RS" sz="2500" b="1" dirty="0" smtClean="0">
                <a:solidFill>
                  <a:srgbClr val="002060"/>
                </a:solidFill>
                <a:latin typeface="Calibri Light" pitchFamily="34" charset="0"/>
                <a:cs typeface="Calibri Light" pitchFamily="34" charset="0"/>
              </a:rPr>
              <a:t>R</a:t>
            </a:r>
            <a:r>
              <a:rPr lang="en-GB" sz="2500" b="1" dirty="0" err="1" smtClean="0">
                <a:solidFill>
                  <a:srgbClr val="002060"/>
                </a:solidFill>
                <a:latin typeface="Calibri Light" pitchFamily="34" charset="0"/>
                <a:cs typeface="Calibri Light" pitchFamily="34" charset="0"/>
              </a:rPr>
              <a:t>etrained</a:t>
            </a:r>
            <a:r>
              <a:rPr lang="en-GB" sz="2500" b="1" dirty="0" smtClean="0">
                <a:solidFill>
                  <a:srgbClr val="002060"/>
                </a:solidFill>
                <a:latin typeface="Calibri Light" pitchFamily="34" charset="0"/>
                <a:cs typeface="Calibri Light" pitchFamily="34" charset="0"/>
              </a:rPr>
              <a:t> teaching staff </a:t>
            </a:r>
            <a:r>
              <a:rPr lang="en-GB" sz="2500" dirty="0" smtClean="0">
                <a:solidFill>
                  <a:srgbClr val="002060"/>
                </a:solidFill>
                <a:latin typeface="Calibri Light" pitchFamily="34" charset="0"/>
                <a:cs typeface="Calibri Light" pitchFamily="34" charset="0"/>
              </a:rPr>
              <a:t>with up-to-date knowledge in </a:t>
            </a:r>
            <a:r>
              <a:rPr lang="sr-Latn-RS" sz="2500" dirty="0" smtClean="0">
                <a:solidFill>
                  <a:srgbClr val="002060"/>
                </a:solidFill>
                <a:latin typeface="Calibri Light" pitchFamily="34" charset="0"/>
                <a:cs typeface="Calibri Light" pitchFamily="34" charset="0"/>
              </a:rPr>
              <a:t>W</a:t>
            </a:r>
            <a:r>
              <a:rPr lang="en-GB" sz="2500" dirty="0" smtClean="0">
                <a:solidFill>
                  <a:srgbClr val="002060"/>
                </a:solidFill>
                <a:latin typeface="Calibri Light" pitchFamily="34" charset="0"/>
                <a:cs typeface="Calibri Light" pitchFamily="34" charset="0"/>
              </a:rPr>
              <a:t>RM to teach on the new</a:t>
            </a:r>
            <a:r>
              <a:rPr lang="sr-Latn-RS" sz="2500" dirty="0" smtClean="0">
                <a:solidFill>
                  <a:srgbClr val="002060"/>
                </a:solidFill>
                <a:latin typeface="Calibri Light" pitchFamily="34" charset="0"/>
                <a:cs typeface="Calibri Light" pitchFamily="34" charset="0"/>
              </a:rPr>
              <a:t>/improved</a:t>
            </a:r>
            <a:r>
              <a:rPr lang="en-GB" sz="2500" dirty="0" smtClean="0">
                <a:solidFill>
                  <a:srgbClr val="002060"/>
                </a:solidFill>
                <a:latin typeface="Calibri Light" pitchFamily="34" charset="0"/>
                <a:cs typeface="Calibri Light" pitchFamily="34" charset="0"/>
              </a:rPr>
              <a:t> master programmes</a:t>
            </a:r>
            <a:r>
              <a:rPr lang="sr-Latn-RS" sz="2500" dirty="0" smtClean="0">
                <a:solidFill>
                  <a:srgbClr val="002060"/>
                </a:solidFill>
                <a:latin typeface="Calibri Light" pitchFamily="34" charset="0"/>
                <a:cs typeface="Calibri Light" pitchFamily="34" charset="0"/>
              </a:rPr>
              <a:t>.</a:t>
            </a:r>
          </a:p>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indent="-342900" algn="just">
              <a:buFont typeface="Arial" panose="020B0604020202020204" pitchFamily="34" charset="0"/>
              <a:buChar char="•"/>
            </a:pPr>
            <a:r>
              <a:rPr lang="sr-Latn-RS" sz="2500" b="1" dirty="0" smtClean="0">
                <a:solidFill>
                  <a:srgbClr val="002060"/>
                </a:solidFill>
                <a:latin typeface="Calibri Light" pitchFamily="34" charset="0"/>
                <a:cs typeface="Calibri Light" pitchFamily="34" charset="0"/>
              </a:rPr>
              <a:t>A</a:t>
            </a:r>
            <a:r>
              <a:rPr lang="en-GB" sz="2500" b="1" dirty="0" err="1" smtClean="0">
                <a:solidFill>
                  <a:srgbClr val="002060"/>
                </a:solidFill>
                <a:latin typeface="Calibri Light" pitchFamily="34" charset="0"/>
                <a:cs typeface="Calibri Light" pitchFamily="34" charset="0"/>
              </a:rPr>
              <a:t>dvanced</a:t>
            </a:r>
            <a:r>
              <a:rPr lang="en-GB" sz="2500" b="1" dirty="0" smtClean="0">
                <a:solidFill>
                  <a:srgbClr val="002060"/>
                </a:solidFill>
                <a:latin typeface="Calibri Light" pitchFamily="34" charset="0"/>
                <a:cs typeface="Calibri Light" pitchFamily="34" charset="0"/>
              </a:rPr>
              <a:t> teaching and learning process introduced</a:t>
            </a:r>
            <a:r>
              <a:rPr lang="sr-Latn-RS" sz="2500" dirty="0" smtClean="0">
                <a:solidFill>
                  <a:srgbClr val="002060"/>
                </a:solidFill>
                <a:latin typeface="Calibri Light" pitchFamily="34" charset="0"/>
                <a:cs typeface="Calibri Light" pitchFamily="34" charset="0"/>
              </a:rPr>
              <a:t>.</a:t>
            </a:r>
          </a:p>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indent="-342900" algn="just">
              <a:buFont typeface="Arial" panose="020B0604020202020204" pitchFamily="34" charset="0"/>
              <a:buChar char="•"/>
            </a:pPr>
            <a:r>
              <a:rPr lang="sr-Latn-RS" sz="2500" b="1" dirty="0" smtClean="0">
                <a:solidFill>
                  <a:srgbClr val="002060"/>
                </a:solidFill>
                <a:latin typeface="Calibri Light" pitchFamily="34" charset="0"/>
                <a:cs typeface="Calibri Light" pitchFamily="34" charset="0"/>
              </a:rPr>
              <a:t>I</a:t>
            </a:r>
            <a:r>
              <a:rPr lang="en-GB" sz="2500" b="1" dirty="0" err="1" smtClean="0">
                <a:solidFill>
                  <a:srgbClr val="002060"/>
                </a:solidFill>
                <a:latin typeface="Calibri Light" pitchFamily="34" charset="0"/>
                <a:cs typeface="Calibri Light" pitchFamily="34" charset="0"/>
              </a:rPr>
              <a:t>ntroduced</a:t>
            </a:r>
            <a:r>
              <a:rPr lang="en-GB" sz="2500" b="1" dirty="0" smtClean="0">
                <a:solidFill>
                  <a:srgbClr val="002060"/>
                </a:solidFill>
                <a:latin typeface="Calibri Light" pitchFamily="34" charset="0"/>
                <a:cs typeface="Calibri Light" pitchFamily="34" charset="0"/>
              </a:rPr>
              <a:t> new laboratory equipment, library units and software</a:t>
            </a:r>
            <a:r>
              <a:rPr lang="en-GB" sz="2500" dirty="0" smtClean="0">
                <a:solidFill>
                  <a:srgbClr val="002060"/>
                </a:solidFill>
                <a:latin typeface="Calibri Light" pitchFamily="34" charset="0"/>
                <a:cs typeface="Calibri Light" pitchFamily="34" charset="0"/>
              </a:rPr>
              <a:t> necessary for the continuation of the master programmes.</a:t>
            </a:r>
            <a:endParaRPr lang="en-US" sz="25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Consortium</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buNone/>
            </a:pPr>
            <a:r>
              <a:rPr lang="bs-Latn-BA" sz="2000" b="1" dirty="0" smtClean="0">
                <a:solidFill>
                  <a:srgbClr val="002060"/>
                </a:solidFill>
                <a:latin typeface="Calibri Light" pitchFamily="34" charset="0"/>
                <a:cs typeface="Calibri Light" pitchFamily="34" charset="0"/>
              </a:rPr>
              <a:t>EU partners</a:t>
            </a:r>
          </a:p>
          <a:p>
            <a:pPr>
              <a:buNone/>
            </a:pPr>
            <a:endParaRPr lang="bs-Latn-BA" sz="2000" b="1" dirty="0" smtClean="0">
              <a:solidFill>
                <a:srgbClr val="002060"/>
              </a:solidFill>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a:t>
            </a:r>
            <a:r>
              <a:rPr lang="en-US" sz="2000" dirty="0" smtClean="0">
                <a:solidFill>
                  <a:srgbClr val="002060"/>
                </a:solidFill>
                <a:latin typeface="Calibri Light" pitchFamily="34" charset="0"/>
                <a:cs typeface="Calibri Light" pitchFamily="34" charset="0"/>
              </a:rPr>
              <a:t>University of Natural Resources and Life Sciences, Vienna</a:t>
            </a:r>
            <a:r>
              <a:rPr lang="sr-Latn-RS" sz="2000" dirty="0" smtClean="0">
                <a:solidFill>
                  <a:srgbClr val="002060"/>
                </a:solidFill>
                <a:latin typeface="Calibri Light" pitchFamily="34" charset="0"/>
                <a:cs typeface="Calibri Light" pitchFamily="34" charset="0"/>
              </a:rPr>
              <a:t> (BOKU, Austria)</a:t>
            </a:r>
          </a:p>
          <a:p>
            <a:pPr>
              <a:buNone/>
            </a:pPr>
            <a:endParaRPr lang="sr-Latn-RS" sz="2000" dirty="0" smtClean="0">
              <a:solidFill>
                <a:srgbClr val="002060"/>
              </a:solidFill>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a:t>
            </a:r>
            <a:r>
              <a:rPr lang="en-GB" sz="2000" dirty="0" smtClean="0">
                <a:solidFill>
                  <a:srgbClr val="002060"/>
                </a:solidFill>
                <a:latin typeface="Calibri Light" pitchFamily="34" charset="0"/>
                <a:cs typeface="Calibri Light" pitchFamily="34" charset="0"/>
              </a:rPr>
              <a:t>Norwegian University of Life Sciences </a:t>
            </a:r>
            <a:r>
              <a:rPr lang="sr-Latn-RS" sz="2000" dirty="0" smtClean="0">
                <a:solidFill>
                  <a:srgbClr val="002060"/>
                </a:solidFill>
                <a:latin typeface="Calibri Light" pitchFamily="34" charset="0"/>
                <a:cs typeface="Calibri Light" pitchFamily="34" charset="0"/>
              </a:rPr>
              <a:t>(NMBU, Norway)</a:t>
            </a:r>
          </a:p>
          <a:p>
            <a:pPr>
              <a:buNone/>
            </a:pPr>
            <a:r>
              <a:rPr lang="sr-Latn-RS" sz="2000" dirty="0" smtClean="0">
                <a:solidFill>
                  <a:srgbClr val="002060"/>
                </a:solidFill>
                <a:latin typeface="Calibri Light" pitchFamily="34" charset="0"/>
                <a:cs typeface="Calibri Light" pitchFamily="34" charset="0"/>
              </a:rPr>
              <a:t>	</a:t>
            </a:r>
            <a:r>
              <a:rPr lang="en-GB" sz="2000" dirty="0" smtClean="0">
                <a:latin typeface="Calibri Light" pitchFamily="34" charset="0"/>
                <a:cs typeface="Calibri Light" pitchFamily="34" charset="0"/>
              </a:rPr>
              <a:t> </a:t>
            </a:r>
            <a:endParaRPr lang="sr-Latn-RS" sz="2000" dirty="0" smtClean="0">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a:t>
            </a:r>
            <a:r>
              <a:rPr lang="en-GB" sz="2000" dirty="0" smtClean="0">
                <a:solidFill>
                  <a:srgbClr val="002060"/>
                </a:solidFill>
                <a:latin typeface="Calibri Light" pitchFamily="34" charset="0"/>
                <a:cs typeface="Calibri Light" pitchFamily="34" charset="0"/>
              </a:rPr>
              <a:t>Aristotle University of Thessaloniki</a:t>
            </a:r>
            <a:r>
              <a:rPr lang="sr-Latn-RS" sz="2000" dirty="0" smtClean="0">
                <a:solidFill>
                  <a:srgbClr val="002060"/>
                </a:solidFill>
                <a:latin typeface="Calibri Light" pitchFamily="34" charset="0"/>
                <a:cs typeface="Calibri Light" pitchFamily="34" charset="0"/>
              </a:rPr>
              <a:t> (AUTh, Greece)</a:t>
            </a:r>
          </a:p>
          <a:p>
            <a:pPr>
              <a:buNone/>
            </a:pPr>
            <a:endParaRPr lang="sr-Latn-RS" sz="2000" dirty="0" smtClean="0">
              <a:solidFill>
                <a:srgbClr val="002060"/>
              </a:solidFill>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U</a:t>
            </a:r>
            <a:r>
              <a:rPr lang="en-GB" sz="2000" dirty="0" err="1" smtClean="0">
                <a:solidFill>
                  <a:srgbClr val="002060"/>
                </a:solidFill>
                <a:latin typeface="Calibri Light" pitchFamily="34" charset="0"/>
                <a:cs typeface="Calibri Light" pitchFamily="34" charset="0"/>
              </a:rPr>
              <a:t>niversity</a:t>
            </a:r>
            <a:r>
              <a:rPr lang="en-GB" sz="2000" dirty="0" smtClean="0">
                <a:solidFill>
                  <a:srgbClr val="002060"/>
                </a:solidFill>
                <a:latin typeface="Calibri Light" pitchFamily="34" charset="0"/>
                <a:cs typeface="Calibri Light" pitchFamily="34" charset="0"/>
              </a:rPr>
              <a:t> of Architecture, Civil Engineering and Geodesy  </a:t>
            </a:r>
            <a:r>
              <a:rPr lang="sr-Latn-RS" sz="2000" dirty="0" smtClean="0">
                <a:solidFill>
                  <a:srgbClr val="002060"/>
                </a:solidFill>
                <a:latin typeface="Calibri Light" pitchFamily="34" charset="0"/>
                <a:cs typeface="Calibri Light" pitchFamily="34" charset="0"/>
              </a:rPr>
              <a:t>(</a:t>
            </a:r>
            <a:r>
              <a:rPr lang="en-GB" sz="2000" dirty="0" smtClean="0">
                <a:solidFill>
                  <a:srgbClr val="002060"/>
                </a:solidFill>
                <a:latin typeface="Calibri Light" pitchFamily="34" charset="0"/>
                <a:cs typeface="Calibri Light" pitchFamily="34" charset="0"/>
              </a:rPr>
              <a:t>UACEG</a:t>
            </a:r>
            <a:r>
              <a:rPr lang="sr-Latn-RS" sz="2000" dirty="0" smtClean="0">
                <a:solidFill>
                  <a:srgbClr val="002060"/>
                </a:solidFill>
                <a:latin typeface="Calibri Light" pitchFamily="34" charset="0"/>
                <a:cs typeface="Calibri Light" pitchFamily="34" charset="0"/>
              </a:rPr>
              <a:t>, </a:t>
            </a:r>
          </a:p>
          <a:p>
            <a:pPr algn="just">
              <a:buNone/>
            </a:pPr>
            <a:r>
              <a:rPr lang="sr-Latn-RS" sz="2000" dirty="0" smtClean="0">
                <a:solidFill>
                  <a:srgbClr val="002060"/>
                </a:solidFill>
                <a:latin typeface="Calibri Light" pitchFamily="34" charset="0"/>
                <a:cs typeface="Calibri Light" pitchFamily="34" charset="0"/>
              </a:rPr>
              <a:t>	Bulgaria)</a:t>
            </a:r>
          </a:p>
          <a:p>
            <a:pPr>
              <a:buNone/>
            </a:pPr>
            <a:endParaRPr lang="sr-Latn-RS" sz="2000" dirty="0" smtClean="0">
              <a:solidFill>
                <a:srgbClr val="002060"/>
              </a:solidFill>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U</a:t>
            </a:r>
            <a:r>
              <a:rPr lang="en-US" sz="2000" dirty="0" err="1" smtClean="0">
                <a:solidFill>
                  <a:srgbClr val="002060"/>
                </a:solidFill>
                <a:latin typeface="Calibri Light" pitchFamily="34" charset="0"/>
                <a:cs typeface="Calibri Light" pitchFamily="34" charset="0"/>
              </a:rPr>
              <a:t>niversity</a:t>
            </a:r>
            <a:r>
              <a:rPr lang="en-US" sz="2000" dirty="0" smtClean="0">
                <a:solidFill>
                  <a:srgbClr val="002060"/>
                </a:solidFill>
                <a:latin typeface="Calibri Light" pitchFamily="34" charset="0"/>
                <a:cs typeface="Calibri Light" pitchFamily="34" charset="0"/>
              </a:rPr>
              <a:t> of Rijeka, Faculty of Civil Engineering </a:t>
            </a:r>
            <a:r>
              <a:rPr lang="sr-Latn-RS" sz="2000" dirty="0" smtClean="0">
                <a:solidFill>
                  <a:srgbClr val="002060"/>
                </a:solidFill>
                <a:latin typeface="Calibri Light" pitchFamily="34" charset="0"/>
                <a:cs typeface="Calibri Light" pitchFamily="34" charset="0"/>
              </a:rPr>
              <a:t>(UNIRIFCE, Croatia)</a:t>
            </a:r>
          </a:p>
          <a:p>
            <a:pPr>
              <a:buNone/>
            </a:pPr>
            <a:endParaRPr lang="sr-Latn-RS" sz="2000" dirty="0" smtClean="0">
              <a:solidFill>
                <a:srgbClr val="002060"/>
              </a:solidFill>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a:t>
            </a:r>
            <a:r>
              <a:rPr lang="pt-PT" sz="2000" dirty="0" smtClean="0">
                <a:solidFill>
                  <a:srgbClr val="002060"/>
                </a:solidFill>
                <a:latin typeface="Calibri Light" pitchFamily="34" charset="0"/>
                <a:cs typeface="Calibri Light" pitchFamily="34" charset="0"/>
              </a:rPr>
              <a:t>Universidade de Lisboa </a:t>
            </a:r>
            <a:r>
              <a:rPr lang="sr-Latn-RS" sz="2000" dirty="0" smtClean="0">
                <a:solidFill>
                  <a:srgbClr val="002060"/>
                </a:solidFill>
                <a:latin typeface="Calibri Light" pitchFamily="34" charset="0"/>
                <a:cs typeface="Calibri Light" pitchFamily="34" charset="0"/>
              </a:rPr>
              <a:t>(UL, Portugal)</a:t>
            </a:r>
            <a:endParaRPr kumimoji="0" lang="bs-Latn-BA" sz="20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pic>
        <p:nvPicPr>
          <p:cNvPr id="12" name="Picture 6" descr="http://www.natrisk.ni.ac.rs/images/logos/boku.png"/>
          <p:cNvPicPr>
            <a:picLocks noChangeAspect="1" noChangeArrowheads="1"/>
          </p:cNvPicPr>
          <p:nvPr/>
        </p:nvPicPr>
        <p:blipFill>
          <a:blip r:embed="rId6" cstate="print"/>
          <a:srcRect/>
          <a:stretch>
            <a:fillRect/>
          </a:stretch>
        </p:blipFill>
        <p:spPr bwMode="auto">
          <a:xfrm>
            <a:off x="351159" y="1828800"/>
            <a:ext cx="639441" cy="639441"/>
          </a:xfrm>
          <a:prstGeom prst="rect">
            <a:avLst/>
          </a:prstGeom>
          <a:noFill/>
        </p:spPr>
      </p:pic>
      <p:pic>
        <p:nvPicPr>
          <p:cNvPr id="13" name="Picture 2" descr="Image result for norwegian university of life sciences"/>
          <p:cNvPicPr>
            <a:picLocks noChangeAspect="1" noChangeArrowheads="1"/>
          </p:cNvPicPr>
          <p:nvPr/>
        </p:nvPicPr>
        <p:blipFill>
          <a:blip r:embed="rId7" cstate="print"/>
          <a:srcRect/>
          <a:stretch>
            <a:fillRect/>
          </a:stretch>
        </p:blipFill>
        <p:spPr bwMode="auto">
          <a:xfrm>
            <a:off x="351159" y="2438400"/>
            <a:ext cx="586154" cy="522210"/>
          </a:xfrm>
          <a:prstGeom prst="rect">
            <a:avLst/>
          </a:prstGeom>
          <a:noFill/>
        </p:spPr>
      </p:pic>
      <p:pic>
        <p:nvPicPr>
          <p:cNvPr id="14" name="Picture 4" descr="Image result for aristotle university of thessaloniki"/>
          <p:cNvPicPr>
            <a:picLocks noChangeAspect="1" noChangeArrowheads="1"/>
          </p:cNvPicPr>
          <p:nvPr/>
        </p:nvPicPr>
        <p:blipFill>
          <a:blip r:embed="rId8" cstate="print"/>
          <a:srcRect/>
          <a:stretch>
            <a:fillRect/>
          </a:stretch>
        </p:blipFill>
        <p:spPr bwMode="auto">
          <a:xfrm>
            <a:off x="457200" y="3124200"/>
            <a:ext cx="479580" cy="479580"/>
          </a:xfrm>
          <a:prstGeom prst="rect">
            <a:avLst/>
          </a:prstGeom>
          <a:noFill/>
        </p:spPr>
      </p:pic>
      <p:pic>
        <p:nvPicPr>
          <p:cNvPr id="15" name="Picture 6" descr="Image result for University of Architecture, Civil Engineering and Geodesy"/>
          <p:cNvPicPr>
            <a:picLocks noChangeAspect="1" noChangeArrowheads="1"/>
          </p:cNvPicPr>
          <p:nvPr/>
        </p:nvPicPr>
        <p:blipFill>
          <a:blip r:embed="rId9" cstate="print"/>
          <a:srcRect/>
          <a:stretch>
            <a:fillRect/>
          </a:stretch>
        </p:blipFill>
        <p:spPr bwMode="auto">
          <a:xfrm>
            <a:off x="381533" y="3780158"/>
            <a:ext cx="586154" cy="586154"/>
          </a:xfrm>
          <a:prstGeom prst="rect">
            <a:avLst/>
          </a:prstGeom>
          <a:noFill/>
        </p:spPr>
      </p:pic>
      <p:pic>
        <p:nvPicPr>
          <p:cNvPr id="16" name="Picture 8" descr="Image result for University of Rijeka, Faculty of Civil Engineering"/>
          <p:cNvPicPr>
            <a:picLocks noChangeAspect="1" noChangeArrowheads="1"/>
          </p:cNvPicPr>
          <p:nvPr/>
        </p:nvPicPr>
        <p:blipFill>
          <a:blip r:embed="rId10" cstate="print"/>
          <a:srcRect/>
          <a:stretch>
            <a:fillRect/>
          </a:stretch>
        </p:blipFill>
        <p:spPr bwMode="auto">
          <a:xfrm>
            <a:off x="381000" y="4648200"/>
            <a:ext cx="532867" cy="535289"/>
          </a:xfrm>
          <a:prstGeom prst="rect">
            <a:avLst/>
          </a:prstGeom>
          <a:noFill/>
        </p:spPr>
      </p:pic>
      <p:pic>
        <p:nvPicPr>
          <p:cNvPr id="17" name="Picture 12" descr="Related image"/>
          <p:cNvPicPr>
            <a:picLocks noChangeAspect="1" noChangeArrowheads="1"/>
          </p:cNvPicPr>
          <p:nvPr/>
        </p:nvPicPr>
        <p:blipFill>
          <a:blip r:embed="rId11" cstate="print"/>
          <a:srcRect/>
          <a:stretch>
            <a:fillRect/>
          </a:stretch>
        </p:blipFill>
        <p:spPr bwMode="auto">
          <a:xfrm>
            <a:off x="457200" y="5304159"/>
            <a:ext cx="381000" cy="639441"/>
          </a:xfrm>
          <a:prstGeom prst="rect">
            <a:avLst/>
          </a:prstGeom>
          <a:noFill/>
        </p:spPr>
      </p:pic>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Consortium</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219200"/>
            <a:ext cx="8686800" cy="4525963"/>
          </a:xfrm>
          <a:prstGeom prst="rect">
            <a:avLst/>
          </a:prstGeom>
        </p:spPr>
        <p:txBody>
          <a:bodyPr vert="horz" lIns="91440" tIns="45720" rIns="91440" bIns="45720" rtlCol="0">
            <a:noAutofit/>
          </a:bodyPr>
          <a:lstStyle/>
          <a:p>
            <a:pPr>
              <a:buNone/>
            </a:pPr>
            <a:r>
              <a:rPr lang="bs-Latn-BA" sz="2000" b="1" dirty="0" smtClean="0">
                <a:solidFill>
                  <a:srgbClr val="002060"/>
                </a:solidFill>
                <a:latin typeface="Calibri Light" pitchFamily="34" charset="0"/>
                <a:cs typeface="Calibri Light" pitchFamily="34" charset="0"/>
              </a:rPr>
              <a:t>Western Balkan partners</a:t>
            </a:r>
          </a:p>
          <a:p>
            <a:pPr>
              <a:buNone/>
            </a:pPr>
            <a:r>
              <a:rPr lang="bs-Latn-BA" sz="2000" b="1" dirty="0" smtClean="0">
                <a:solidFill>
                  <a:srgbClr val="002060"/>
                </a:solidFill>
                <a:latin typeface="Calibri Light" pitchFamily="34" charset="0"/>
                <a:cs typeface="Calibri Light" pitchFamily="34" charset="0"/>
              </a:rPr>
              <a:t>          	</a:t>
            </a:r>
            <a:r>
              <a:rPr lang="bs-Latn-BA" dirty="0" smtClean="0">
                <a:solidFill>
                  <a:srgbClr val="002060"/>
                </a:solidFill>
                <a:latin typeface="Calibri Light" pitchFamily="34" charset="0"/>
                <a:cs typeface="Calibri Light" pitchFamily="34" charset="0"/>
              </a:rPr>
              <a:t>University of Niš (UNI, Serbia)</a:t>
            </a:r>
          </a:p>
          <a:p>
            <a:pPr>
              <a:buNone/>
            </a:pPr>
            <a:r>
              <a:rPr lang="sr-Latn-RS" dirty="0" smtClean="0">
                <a:solidFill>
                  <a:srgbClr val="002060"/>
                </a:solidFill>
                <a:latin typeface="Calibri Light" pitchFamily="34" charset="0"/>
                <a:cs typeface="Calibri Light" pitchFamily="34" charset="0"/>
              </a:rPr>
              <a:t>	</a:t>
            </a:r>
          </a:p>
          <a:p>
            <a:pPr>
              <a:buNone/>
            </a:pPr>
            <a:r>
              <a:rPr lang="sr-Latn-RS" dirty="0" smtClean="0">
                <a:solidFill>
                  <a:srgbClr val="002060"/>
                </a:solidFill>
                <a:latin typeface="Calibri Light" pitchFamily="34" charset="0"/>
                <a:cs typeface="Calibri Light" pitchFamily="34" charset="0"/>
              </a:rPr>
              <a:t>	</a:t>
            </a:r>
            <a:r>
              <a:rPr lang="en-GB" dirty="0" smtClean="0">
                <a:solidFill>
                  <a:srgbClr val="002060"/>
                </a:solidFill>
                <a:latin typeface="Calibri Light" pitchFamily="34" charset="0"/>
                <a:cs typeface="Calibri Light" pitchFamily="34" charset="0"/>
              </a:rPr>
              <a:t>University of Novi Sad </a:t>
            </a:r>
            <a:r>
              <a:rPr lang="sr-Latn-RS" dirty="0" smtClean="0">
                <a:solidFill>
                  <a:srgbClr val="002060"/>
                </a:solidFill>
                <a:latin typeface="Calibri Light" pitchFamily="34" charset="0"/>
                <a:cs typeface="Calibri Light" pitchFamily="34" charset="0"/>
              </a:rPr>
              <a:t>(UNS, Serbia)</a:t>
            </a:r>
          </a:p>
          <a:p>
            <a:pPr>
              <a:buNone/>
            </a:pPr>
            <a:r>
              <a:rPr lang="bs-Latn-BA" dirty="0" smtClean="0">
                <a:solidFill>
                  <a:srgbClr val="002060"/>
                </a:solidFill>
                <a:latin typeface="Calibri Light" pitchFamily="34" charset="0"/>
                <a:cs typeface="Calibri Light" pitchFamily="34" charset="0"/>
              </a:rPr>
              <a:t>	</a:t>
            </a:r>
          </a:p>
          <a:p>
            <a:pPr>
              <a:buNone/>
            </a:pPr>
            <a:r>
              <a:rPr lang="bs-Latn-BA" dirty="0" smtClean="0">
                <a:solidFill>
                  <a:srgbClr val="002060"/>
                </a:solidFill>
                <a:latin typeface="Calibri Light" pitchFamily="34" charset="0"/>
                <a:cs typeface="Calibri Light" pitchFamily="34" charset="0"/>
              </a:rPr>
              <a:t>     	University of Sarajevo (UNSA, Bosnia and Herzegovina)</a:t>
            </a:r>
          </a:p>
          <a:p>
            <a:pPr>
              <a:buNone/>
            </a:pPr>
            <a:r>
              <a:rPr lang="sr-Latn-RS" dirty="0" smtClean="0">
                <a:solidFill>
                  <a:srgbClr val="002060"/>
                </a:solidFill>
                <a:latin typeface="Calibri Light" pitchFamily="34" charset="0"/>
                <a:cs typeface="Calibri Light" pitchFamily="34" charset="0"/>
              </a:rPr>
              <a:t>     </a:t>
            </a:r>
          </a:p>
          <a:p>
            <a:pPr>
              <a:buNone/>
            </a:pPr>
            <a:r>
              <a:rPr lang="sr-Latn-RS" dirty="0" smtClean="0">
                <a:solidFill>
                  <a:srgbClr val="002060"/>
                </a:solidFill>
                <a:latin typeface="Calibri Light" pitchFamily="34" charset="0"/>
                <a:cs typeface="Calibri Light" pitchFamily="34" charset="0"/>
              </a:rPr>
              <a:t>     	</a:t>
            </a:r>
            <a:r>
              <a:rPr lang="en-GB" dirty="0" err="1" smtClean="0">
                <a:solidFill>
                  <a:srgbClr val="002060"/>
                </a:solidFill>
                <a:latin typeface="Calibri Light" pitchFamily="34" charset="0"/>
                <a:cs typeface="Calibri Light" pitchFamily="34" charset="0"/>
              </a:rPr>
              <a:t>Dzemal</a:t>
            </a:r>
            <a:r>
              <a:rPr lang="en-GB" dirty="0" smtClean="0">
                <a:solidFill>
                  <a:srgbClr val="002060"/>
                </a:solidFill>
                <a:latin typeface="Calibri Light" pitchFamily="34" charset="0"/>
                <a:cs typeface="Calibri Light" pitchFamily="34" charset="0"/>
              </a:rPr>
              <a:t> </a:t>
            </a:r>
            <a:r>
              <a:rPr lang="en-GB" dirty="0" err="1" smtClean="0">
                <a:solidFill>
                  <a:srgbClr val="002060"/>
                </a:solidFill>
                <a:latin typeface="Calibri Light" pitchFamily="34" charset="0"/>
                <a:cs typeface="Calibri Light" pitchFamily="34" charset="0"/>
              </a:rPr>
              <a:t>Bijedic</a:t>
            </a:r>
            <a:r>
              <a:rPr lang="en-GB" dirty="0" smtClean="0">
                <a:solidFill>
                  <a:srgbClr val="002060"/>
                </a:solidFill>
                <a:latin typeface="Calibri Light" pitchFamily="34" charset="0"/>
                <a:cs typeface="Calibri Light" pitchFamily="34" charset="0"/>
              </a:rPr>
              <a:t> University of </a:t>
            </a:r>
            <a:r>
              <a:rPr lang="en-GB" dirty="0" err="1" smtClean="0">
                <a:solidFill>
                  <a:srgbClr val="002060"/>
                </a:solidFill>
                <a:latin typeface="Calibri Light" pitchFamily="34" charset="0"/>
                <a:cs typeface="Calibri Light" pitchFamily="34" charset="0"/>
              </a:rPr>
              <a:t>Mostar</a:t>
            </a:r>
            <a:r>
              <a:rPr lang="en-GB" dirty="0" smtClean="0">
                <a:solidFill>
                  <a:srgbClr val="002060"/>
                </a:solidFill>
                <a:latin typeface="Calibri Light" pitchFamily="34" charset="0"/>
                <a:cs typeface="Calibri Light" pitchFamily="34" charset="0"/>
              </a:rPr>
              <a:t> </a:t>
            </a:r>
            <a:r>
              <a:rPr lang="sr-Latn-RS" dirty="0" smtClean="0">
                <a:solidFill>
                  <a:srgbClr val="002060"/>
                </a:solidFill>
                <a:latin typeface="Calibri Light" pitchFamily="34" charset="0"/>
                <a:cs typeface="Calibri Light" pitchFamily="34" charset="0"/>
              </a:rPr>
              <a:t>(</a:t>
            </a:r>
            <a:r>
              <a:rPr lang="en-GB" dirty="0" smtClean="0">
                <a:solidFill>
                  <a:srgbClr val="002060"/>
                </a:solidFill>
                <a:latin typeface="Calibri Light" pitchFamily="34" charset="0"/>
                <a:cs typeface="Calibri Light" pitchFamily="34" charset="0"/>
              </a:rPr>
              <a:t>UNMO</a:t>
            </a:r>
            <a:r>
              <a:rPr lang="bs-Latn-BA" dirty="0" smtClean="0">
                <a:solidFill>
                  <a:srgbClr val="002060"/>
                </a:solidFill>
                <a:latin typeface="Calibri Light" pitchFamily="34" charset="0"/>
                <a:cs typeface="Calibri Light" pitchFamily="34" charset="0"/>
              </a:rPr>
              <a:t> , Bosnia and Herzegovina)</a:t>
            </a:r>
          </a:p>
          <a:p>
            <a:pPr>
              <a:buNone/>
            </a:pPr>
            <a:r>
              <a:rPr lang="bs-Latn-BA" dirty="0" smtClean="0">
                <a:solidFill>
                  <a:srgbClr val="002060"/>
                </a:solidFill>
                <a:latin typeface="Calibri Light" pitchFamily="34" charset="0"/>
                <a:cs typeface="Calibri Light" pitchFamily="34" charset="0"/>
              </a:rPr>
              <a:t>     	</a:t>
            </a:r>
          </a:p>
          <a:p>
            <a:pPr>
              <a:buNone/>
            </a:pPr>
            <a:r>
              <a:rPr lang="bs-Latn-BA" dirty="0" smtClean="0">
                <a:solidFill>
                  <a:srgbClr val="002060"/>
                </a:solidFill>
                <a:latin typeface="Calibri Light" pitchFamily="34" charset="0"/>
                <a:cs typeface="Calibri Light" pitchFamily="34" charset="0"/>
              </a:rPr>
              <a:t>	University of Pristina in Kosovska Mitrovica (UPKM, Kosovo*)</a:t>
            </a:r>
          </a:p>
          <a:p>
            <a:pPr>
              <a:buNone/>
            </a:pPr>
            <a:r>
              <a:rPr lang="bs-Latn-BA" dirty="0" smtClean="0">
                <a:solidFill>
                  <a:srgbClr val="002060"/>
                </a:solidFill>
                <a:latin typeface="Calibri Light" pitchFamily="34" charset="0"/>
                <a:cs typeface="Calibri Light" pitchFamily="34" charset="0"/>
              </a:rPr>
              <a:t>	</a:t>
            </a:r>
          </a:p>
          <a:p>
            <a:pPr>
              <a:buNone/>
            </a:pPr>
            <a:r>
              <a:rPr lang="bs-Latn-BA" dirty="0" smtClean="0">
                <a:solidFill>
                  <a:srgbClr val="002060"/>
                </a:solidFill>
                <a:latin typeface="Calibri Light" pitchFamily="34" charset="0"/>
                <a:cs typeface="Calibri Light" pitchFamily="34" charset="0"/>
              </a:rPr>
              <a:t>     	</a:t>
            </a:r>
            <a:r>
              <a:rPr lang="en-US" dirty="0" smtClean="0">
                <a:solidFill>
                  <a:srgbClr val="002060"/>
                </a:solidFill>
                <a:latin typeface="Calibri Light" pitchFamily="34" charset="0"/>
                <a:cs typeface="Calibri Light" pitchFamily="34" charset="0"/>
              </a:rPr>
              <a:t>Technical College of Applied Sciences </a:t>
            </a:r>
            <a:r>
              <a:rPr lang="en-US" dirty="0" err="1" smtClean="0">
                <a:solidFill>
                  <a:srgbClr val="002060"/>
                </a:solidFill>
                <a:latin typeface="Calibri Light" pitchFamily="34" charset="0"/>
                <a:cs typeface="Calibri Light" pitchFamily="34" charset="0"/>
              </a:rPr>
              <a:t>Urosevac</a:t>
            </a:r>
            <a:r>
              <a:rPr lang="en-US" dirty="0" smtClean="0">
                <a:solidFill>
                  <a:srgbClr val="002060"/>
                </a:solidFill>
                <a:latin typeface="Calibri Light" pitchFamily="34" charset="0"/>
                <a:cs typeface="Calibri Light" pitchFamily="34" charset="0"/>
              </a:rPr>
              <a:t> with temporary seat in </a:t>
            </a:r>
            <a:endParaRPr lang="sr-Latn-RS" dirty="0" smtClean="0">
              <a:solidFill>
                <a:srgbClr val="002060"/>
              </a:solidFill>
              <a:latin typeface="Calibri Light" pitchFamily="34" charset="0"/>
              <a:cs typeface="Calibri Light" pitchFamily="34" charset="0"/>
            </a:endParaRPr>
          </a:p>
          <a:p>
            <a:pPr>
              <a:buNone/>
            </a:pPr>
            <a:r>
              <a:rPr lang="sr-Latn-RS" dirty="0" smtClean="0">
                <a:solidFill>
                  <a:srgbClr val="002060"/>
                </a:solidFill>
                <a:latin typeface="Calibri Light" pitchFamily="34" charset="0"/>
                <a:cs typeface="Calibri Light" pitchFamily="34" charset="0"/>
              </a:rPr>
              <a:t>	</a:t>
            </a:r>
            <a:r>
              <a:rPr lang="en-US" dirty="0" err="1" smtClean="0">
                <a:solidFill>
                  <a:srgbClr val="002060"/>
                </a:solidFill>
                <a:latin typeface="Calibri Light" pitchFamily="34" charset="0"/>
                <a:cs typeface="Calibri Light" pitchFamily="34" charset="0"/>
              </a:rPr>
              <a:t>Leposavic</a:t>
            </a:r>
            <a:r>
              <a:rPr lang="sr-Latn-RS" dirty="0" smtClean="0">
                <a:solidFill>
                  <a:srgbClr val="002060"/>
                </a:solidFill>
                <a:latin typeface="Calibri Light" pitchFamily="34" charset="0"/>
                <a:cs typeface="Calibri Light" pitchFamily="34" charset="0"/>
              </a:rPr>
              <a:t> (TCASU, Kosovo*)</a:t>
            </a:r>
          </a:p>
          <a:p>
            <a:pPr>
              <a:buNone/>
            </a:pPr>
            <a:r>
              <a:rPr lang="sr-Latn-RS" dirty="0" smtClean="0">
                <a:solidFill>
                  <a:srgbClr val="002060"/>
                </a:solidFill>
                <a:latin typeface="Calibri Light" pitchFamily="34" charset="0"/>
                <a:cs typeface="Calibri Light" pitchFamily="34" charset="0"/>
              </a:rPr>
              <a:t>	</a:t>
            </a:r>
          </a:p>
          <a:p>
            <a:pPr>
              <a:buNone/>
            </a:pPr>
            <a:r>
              <a:rPr lang="sr-Latn-RS" dirty="0" smtClean="0">
                <a:solidFill>
                  <a:srgbClr val="002060"/>
                </a:solidFill>
                <a:latin typeface="Calibri Light" pitchFamily="34" charset="0"/>
                <a:cs typeface="Calibri Light" pitchFamily="34" charset="0"/>
              </a:rPr>
              <a:t>	</a:t>
            </a:r>
            <a:r>
              <a:rPr lang="en-GB" dirty="0" smtClean="0">
                <a:solidFill>
                  <a:srgbClr val="002060"/>
                </a:solidFill>
                <a:latin typeface="Calibri Light" pitchFamily="34" charset="0"/>
                <a:cs typeface="Calibri Light" pitchFamily="34" charset="0"/>
              </a:rPr>
              <a:t>University of Montenegro </a:t>
            </a:r>
            <a:r>
              <a:rPr lang="bs-Latn-BA" dirty="0" smtClean="0">
                <a:solidFill>
                  <a:srgbClr val="002060"/>
                </a:solidFill>
                <a:latin typeface="Calibri Light" pitchFamily="34" charset="0"/>
                <a:cs typeface="Calibri Light" pitchFamily="34" charset="0"/>
              </a:rPr>
              <a:t>(</a:t>
            </a:r>
            <a:r>
              <a:rPr lang="en-GB" dirty="0" err="1" smtClean="0">
                <a:solidFill>
                  <a:srgbClr val="002060"/>
                </a:solidFill>
                <a:latin typeface="Calibri Light" pitchFamily="34" charset="0"/>
                <a:cs typeface="Calibri Light" pitchFamily="34" charset="0"/>
              </a:rPr>
              <a:t>UoM</a:t>
            </a:r>
            <a:r>
              <a:rPr lang="bs-Latn-BA" dirty="0" smtClean="0">
                <a:solidFill>
                  <a:srgbClr val="002060"/>
                </a:solidFill>
                <a:latin typeface="Calibri Light" pitchFamily="34" charset="0"/>
                <a:cs typeface="Calibri Light" pitchFamily="34" charset="0"/>
              </a:rPr>
              <a:t> , Montenegro)</a:t>
            </a:r>
          </a:p>
          <a:p>
            <a:pPr>
              <a:buNone/>
            </a:pPr>
            <a:r>
              <a:rPr lang="sr-Latn-RS" dirty="0" smtClean="0">
                <a:solidFill>
                  <a:srgbClr val="002060"/>
                </a:solidFill>
                <a:latin typeface="Calibri Light" pitchFamily="34" charset="0"/>
                <a:cs typeface="Calibri Light" pitchFamily="34" charset="0"/>
              </a:rPr>
              <a:t>	</a:t>
            </a:r>
          </a:p>
          <a:p>
            <a:pPr>
              <a:buNone/>
            </a:pPr>
            <a:r>
              <a:rPr lang="sr-Latn-RS" dirty="0" smtClean="0">
                <a:solidFill>
                  <a:srgbClr val="002060"/>
                </a:solidFill>
                <a:latin typeface="Calibri Light" pitchFamily="34" charset="0"/>
                <a:cs typeface="Calibri Light" pitchFamily="34" charset="0"/>
              </a:rPr>
              <a:t>	</a:t>
            </a:r>
            <a:r>
              <a:rPr lang="en-GB" dirty="0" smtClean="0">
                <a:solidFill>
                  <a:srgbClr val="002060"/>
                </a:solidFill>
                <a:latin typeface="Calibri Light" pitchFamily="34" charset="0"/>
                <a:cs typeface="Calibri Light" pitchFamily="34" charset="0"/>
              </a:rPr>
              <a:t>Public Water Management Company ‘’</a:t>
            </a:r>
            <a:r>
              <a:rPr lang="en-GB" dirty="0" err="1" smtClean="0">
                <a:solidFill>
                  <a:srgbClr val="002060"/>
                </a:solidFill>
                <a:latin typeface="Calibri Light" pitchFamily="34" charset="0"/>
                <a:cs typeface="Calibri Light" pitchFamily="34" charset="0"/>
              </a:rPr>
              <a:t>Vode</a:t>
            </a:r>
            <a:r>
              <a:rPr lang="en-GB" dirty="0" smtClean="0">
                <a:solidFill>
                  <a:srgbClr val="002060"/>
                </a:solidFill>
                <a:latin typeface="Calibri Light" pitchFamily="34" charset="0"/>
                <a:cs typeface="Calibri Light" pitchFamily="34" charset="0"/>
              </a:rPr>
              <a:t> </a:t>
            </a:r>
            <a:r>
              <a:rPr lang="en-GB" dirty="0" err="1" smtClean="0">
                <a:solidFill>
                  <a:srgbClr val="002060"/>
                </a:solidFill>
                <a:latin typeface="Calibri Light" pitchFamily="34" charset="0"/>
                <a:cs typeface="Calibri Light" pitchFamily="34" charset="0"/>
              </a:rPr>
              <a:t>Vojvodine</a:t>
            </a:r>
            <a:r>
              <a:rPr lang="en-GB" dirty="0" smtClean="0">
                <a:solidFill>
                  <a:srgbClr val="002060"/>
                </a:solidFill>
                <a:latin typeface="Calibri Light" pitchFamily="34" charset="0"/>
                <a:cs typeface="Calibri Light" pitchFamily="34" charset="0"/>
              </a:rPr>
              <a:t>’’  </a:t>
            </a:r>
            <a:r>
              <a:rPr lang="sr-Latn-RS" dirty="0" smtClean="0">
                <a:solidFill>
                  <a:srgbClr val="002060"/>
                </a:solidFill>
                <a:latin typeface="Calibri Light" pitchFamily="34" charset="0"/>
                <a:cs typeface="Calibri Light" pitchFamily="34" charset="0"/>
              </a:rPr>
              <a:t>(</a:t>
            </a:r>
            <a:r>
              <a:rPr lang="en-GB" dirty="0" smtClean="0">
                <a:solidFill>
                  <a:srgbClr val="002060"/>
                </a:solidFill>
                <a:latin typeface="Calibri Light" pitchFamily="34" charset="0"/>
                <a:cs typeface="Calibri Light" pitchFamily="34" charset="0"/>
              </a:rPr>
              <a:t>PWMC VV</a:t>
            </a:r>
            <a:r>
              <a:rPr lang="sr-Latn-RS" dirty="0" smtClean="0">
                <a:solidFill>
                  <a:srgbClr val="002060"/>
                </a:solidFill>
                <a:latin typeface="Calibri Light" pitchFamily="34" charset="0"/>
                <a:cs typeface="Calibri Light" pitchFamily="34" charset="0"/>
              </a:rPr>
              <a:t>, </a:t>
            </a:r>
          </a:p>
          <a:p>
            <a:pPr>
              <a:buNone/>
            </a:pPr>
            <a:r>
              <a:rPr lang="sr-Latn-RS" dirty="0" smtClean="0">
                <a:solidFill>
                  <a:srgbClr val="002060"/>
                </a:solidFill>
                <a:latin typeface="Calibri Light" pitchFamily="34" charset="0"/>
                <a:cs typeface="Calibri Light" pitchFamily="34" charset="0"/>
              </a:rPr>
              <a:t>	Serbia)</a:t>
            </a:r>
          </a:p>
          <a:p>
            <a:pPr algn="just"/>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pic>
        <p:nvPicPr>
          <p:cNvPr id="13" name="Picture 4" descr="http://www.natrisk.ni.ac.rs/images/logos/uniNI.png"/>
          <p:cNvPicPr>
            <a:picLocks noChangeAspect="1" noChangeArrowheads="1"/>
          </p:cNvPicPr>
          <p:nvPr/>
        </p:nvPicPr>
        <p:blipFill>
          <a:blip r:embed="rId6" cstate="print"/>
          <a:srcRect/>
          <a:stretch>
            <a:fillRect/>
          </a:stretch>
        </p:blipFill>
        <p:spPr bwMode="auto">
          <a:xfrm>
            <a:off x="533400" y="1592342"/>
            <a:ext cx="345868" cy="345868"/>
          </a:xfrm>
          <a:prstGeom prst="rect">
            <a:avLst/>
          </a:prstGeom>
          <a:noFill/>
        </p:spPr>
      </p:pic>
      <p:pic>
        <p:nvPicPr>
          <p:cNvPr id="14" name="Picture 12" descr="http://www.natrisk.ni.ac.rs/images/logos/prUNI.png"/>
          <p:cNvPicPr>
            <a:picLocks noChangeAspect="1" noChangeArrowheads="1"/>
          </p:cNvPicPr>
          <p:nvPr/>
        </p:nvPicPr>
        <p:blipFill>
          <a:blip r:embed="rId7" cstate="print"/>
          <a:srcRect/>
          <a:stretch>
            <a:fillRect/>
          </a:stretch>
        </p:blipFill>
        <p:spPr bwMode="auto">
          <a:xfrm>
            <a:off x="533400" y="3725942"/>
            <a:ext cx="358721" cy="395278"/>
          </a:xfrm>
          <a:prstGeom prst="rect">
            <a:avLst/>
          </a:prstGeom>
          <a:noFill/>
        </p:spPr>
      </p:pic>
      <p:pic>
        <p:nvPicPr>
          <p:cNvPr id="15" name="Picture 14" descr="http://www.natrisk.ni.ac.rs/images/logos/unsa.png"/>
          <p:cNvPicPr>
            <a:picLocks noChangeAspect="1" noChangeArrowheads="1"/>
          </p:cNvPicPr>
          <p:nvPr/>
        </p:nvPicPr>
        <p:blipFill>
          <a:blip r:embed="rId8" cstate="print"/>
          <a:srcRect/>
          <a:stretch>
            <a:fillRect/>
          </a:stretch>
        </p:blipFill>
        <p:spPr bwMode="auto">
          <a:xfrm>
            <a:off x="525542" y="2590800"/>
            <a:ext cx="465058" cy="465058"/>
          </a:xfrm>
          <a:prstGeom prst="rect">
            <a:avLst/>
          </a:prstGeom>
          <a:noFill/>
        </p:spPr>
      </p:pic>
      <p:pic>
        <p:nvPicPr>
          <p:cNvPr id="16" name="Picture 18" descr="http://www.natrisk.ni.ac.rs/images/logos/vts.png"/>
          <p:cNvPicPr>
            <a:picLocks noChangeAspect="1" noChangeArrowheads="1"/>
          </p:cNvPicPr>
          <p:nvPr/>
        </p:nvPicPr>
        <p:blipFill>
          <a:blip r:embed="rId9" cstate="print"/>
          <a:srcRect/>
          <a:stretch>
            <a:fillRect/>
          </a:stretch>
        </p:blipFill>
        <p:spPr bwMode="auto">
          <a:xfrm>
            <a:off x="519122" y="4487942"/>
            <a:ext cx="385055" cy="395278"/>
          </a:xfrm>
          <a:prstGeom prst="rect">
            <a:avLst/>
          </a:prstGeom>
          <a:noFill/>
        </p:spPr>
      </p:pic>
      <p:pic>
        <p:nvPicPr>
          <p:cNvPr id="17" name="Picture 2" descr="Related image"/>
          <p:cNvPicPr>
            <a:picLocks noChangeAspect="1" noChangeArrowheads="1"/>
          </p:cNvPicPr>
          <p:nvPr/>
        </p:nvPicPr>
        <p:blipFill>
          <a:blip r:embed="rId10" cstate="print"/>
          <a:srcRect/>
          <a:stretch>
            <a:fillRect/>
          </a:stretch>
        </p:blipFill>
        <p:spPr bwMode="auto">
          <a:xfrm>
            <a:off x="541401" y="3192542"/>
            <a:ext cx="395278" cy="395278"/>
          </a:xfrm>
          <a:prstGeom prst="rect">
            <a:avLst/>
          </a:prstGeom>
          <a:noFill/>
        </p:spPr>
      </p:pic>
      <p:pic>
        <p:nvPicPr>
          <p:cNvPr id="18" name="Picture 10" descr="Image result for university of novi sad"/>
          <p:cNvPicPr>
            <a:picLocks noChangeAspect="1" noChangeArrowheads="1"/>
          </p:cNvPicPr>
          <p:nvPr/>
        </p:nvPicPr>
        <p:blipFill>
          <a:blip r:embed="rId11" cstate="print"/>
          <a:srcRect/>
          <a:stretch>
            <a:fillRect/>
          </a:stretch>
        </p:blipFill>
        <p:spPr bwMode="auto">
          <a:xfrm>
            <a:off x="533400" y="2057400"/>
            <a:ext cx="395278" cy="395278"/>
          </a:xfrm>
          <a:prstGeom prst="rect">
            <a:avLst/>
          </a:prstGeom>
          <a:noFill/>
        </p:spPr>
      </p:pic>
      <p:pic>
        <p:nvPicPr>
          <p:cNvPr id="19" name="Picture 2" descr="Related image"/>
          <p:cNvPicPr>
            <a:picLocks noChangeAspect="1" noChangeArrowheads="1"/>
          </p:cNvPicPr>
          <p:nvPr/>
        </p:nvPicPr>
        <p:blipFill>
          <a:blip r:embed="rId12" cstate="print"/>
          <a:srcRect/>
          <a:stretch>
            <a:fillRect/>
          </a:stretch>
        </p:blipFill>
        <p:spPr bwMode="auto">
          <a:xfrm>
            <a:off x="533400" y="5104572"/>
            <a:ext cx="436418" cy="419263"/>
          </a:xfrm>
          <a:prstGeom prst="rect">
            <a:avLst/>
          </a:prstGeom>
          <a:noFill/>
        </p:spPr>
      </p:pic>
      <p:pic>
        <p:nvPicPr>
          <p:cNvPr id="20" name="Picture 4" descr="Image result for vode vojvodine"/>
          <p:cNvPicPr>
            <a:picLocks noChangeAspect="1" noChangeArrowheads="1"/>
          </p:cNvPicPr>
          <p:nvPr/>
        </p:nvPicPr>
        <p:blipFill>
          <a:blip r:embed="rId13" cstate="print"/>
          <a:srcRect/>
          <a:stretch>
            <a:fillRect/>
          </a:stretch>
        </p:blipFill>
        <p:spPr bwMode="auto">
          <a:xfrm>
            <a:off x="457200" y="5783342"/>
            <a:ext cx="533400" cy="465058"/>
          </a:xfrm>
          <a:prstGeom prst="rect">
            <a:avLst/>
          </a:prstGeom>
          <a:noFill/>
        </p:spPr>
      </p:pic>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Consortium</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buNone/>
            </a:pPr>
            <a:r>
              <a:rPr lang="sr-Latn-RS" sz="2600" b="1" dirty="0" smtClean="0">
                <a:solidFill>
                  <a:srgbClr val="002060"/>
                </a:solidFill>
                <a:latin typeface="Calibri Light" pitchFamily="34" charset="0"/>
                <a:cs typeface="Calibri Light" pitchFamily="34" charset="0"/>
              </a:rPr>
              <a:t> </a:t>
            </a:r>
            <a:r>
              <a:rPr lang="sr-Latn-CS" sz="2400" b="1" dirty="0" smtClean="0">
                <a:solidFill>
                  <a:srgbClr val="002060"/>
                </a:solidFill>
                <a:latin typeface="Calibri Light" pitchFamily="34" charset="0"/>
                <a:cs typeface="Calibri Light" pitchFamily="34" charset="0"/>
              </a:rPr>
              <a:t>Associated partner</a:t>
            </a:r>
            <a:endParaRPr lang="en-US" sz="2400" b="1" dirty="0" smtClean="0">
              <a:solidFill>
                <a:srgbClr val="002060"/>
              </a:solidFill>
              <a:latin typeface="Calibri Light" pitchFamily="34" charset="0"/>
              <a:cs typeface="Calibri Light" pitchFamily="34" charset="0"/>
            </a:endParaRPr>
          </a:p>
          <a:p>
            <a:pPr>
              <a:buNone/>
            </a:pPr>
            <a:endParaRPr lang="bs-Latn-BA" sz="2400" b="1" dirty="0" smtClean="0">
              <a:solidFill>
                <a:srgbClr val="002060"/>
              </a:solidFill>
              <a:latin typeface="Calibri Light" pitchFamily="34" charset="0"/>
              <a:cs typeface="Calibri Light" pitchFamily="34" charset="0"/>
            </a:endParaRPr>
          </a:p>
          <a:p>
            <a:pPr marL="800100" lvl="1" indent="-342900">
              <a:buFont typeface="Arial" panose="020B0604020202020204" pitchFamily="34" charset="0"/>
              <a:buChar char="•"/>
            </a:pPr>
            <a:r>
              <a:rPr lang="en-GB" sz="2400" dirty="0" smtClean="0">
                <a:solidFill>
                  <a:srgbClr val="002060"/>
                </a:solidFill>
                <a:latin typeface="Calibri Light" pitchFamily="34" charset="0"/>
                <a:cs typeface="Calibri Light" pitchFamily="34" charset="0"/>
              </a:rPr>
              <a:t>SOFIYSKA VODA AD</a:t>
            </a:r>
            <a:endParaRPr lang="sr-Latn-RS" sz="2400" dirty="0" smtClean="0">
              <a:solidFill>
                <a:srgbClr val="002060"/>
              </a:solidFill>
              <a:latin typeface="Calibri Light" pitchFamily="34" charset="0"/>
              <a:cs typeface="Calibri Light" pitchFamily="34" charset="0"/>
            </a:endParaRPr>
          </a:p>
          <a:p>
            <a:pPr marL="800100" lvl="1" indent="-342900">
              <a:buFont typeface="Arial" panose="020B0604020202020204" pitchFamily="34" charset="0"/>
              <a:buChar char="•"/>
            </a:pPr>
            <a:endParaRPr lang="sr-Latn-RS" sz="2400" dirty="0" smtClean="0">
              <a:solidFill>
                <a:srgbClr val="002060"/>
              </a:solidFill>
              <a:latin typeface="Calibri Light" pitchFamily="34" charset="0"/>
              <a:cs typeface="Calibri Light" pitchFamily="34" charset="0"/>
            </a:endParaRPr>
          </a:p>
          <a:p>
            <a:pPr marL="800100" lvl="1" indent="-342900">
              <a:buFont typeface="Arial" panose="020B0604020202020204" pitchFamily="34" charset="0"/>
              <a:buChar char="•"/>
            </a:pPr>
            <a:r>
              <a:rPr lang="en-GB" sz="2400" dirty="0" smtClean="0">
                <a:solidFill>
                  <a:srgbClr val="002060"/>
                </a:solidFill>
                <a:latin typeface="Calibri Light" pitchFamily="34" charset="0"/>
                <a:cs typeface="Calibri Light" pitchFamily="34" charset="0"/>
              </a:rPr>
              <a:t>Association for Water Technology and Sanitary Engineering</a:t>
            </a:r>
            <a:endParaRPr lang="sr-Latn-RS" sz="2400" dirty="0" smtClean="0">
              <a:solidFill>
                <a:srgbClr val="002060"/>
              </a:solidFill>
              <a:latin typeface="Calibri Light" pitchFamily="34" charset="0"/>
              <a:cs typeface="Calibri Light" pitchFamily="34" charset="0"/>
            </a:endParaRPr>
          </a:p>
          <a:p>
            <a:pPr marL="800100" lvl="1" indent="-342900">
              <a:buFont typeface="Arial" panose="020B0604020202020204" pitchFamily="34" charset="0"/>
              <a:buChar char="•"/>
            </a:pPr>
            <a:endParaRPr lang="sr-Latn-RS" sz="2400" dirty="0" smtClean="0">
              <a:solidFill>
                <a:srgbClr val="002060"/>
              </a:solidFill>
              <a:latin typeface="Calibri Light" pitchFamily="34" charset="0"/>
              <a:cs typeface="Calibri Light" pitchFamily="34" charset="0"/>
            </a:endParaRPr>
          </a:p>
          <a:p>
            <a:pPr marL="800100" lvl="1" indent="-342900">
              <a:buFont typeface="Arial" panose="020B0604020202020204" pitchFamily="34" charset="0"/>
              <a:buChar char="•"/>
            </a:pPr>
            <a:r>
              <a:rPr lang="en-GB" sz="2400" dirty="0" smtClean="0">
                <a:solidFill>
                  <a:srgbClr val="002060"/>
                </a:solidFill>
                <a:latin typeface="Calibri Light" pitchFamily="34" charset="0"/>
                <a:cs typeface="Calibri Light" pitchFamily="34" charset="0"/>
              </a:rPr>
              <a:t>Association Resource Aarhus </a:t>
            </a:r>
            <a:r>
              <a:rPr lang="en-GB" sz="2400" dirty="0" err="1" smtClean="0">
                <a:solidFill>
                  <a:srgbClr val="002060"/>
                </a:solidFill>
                <a:latin typeface="Calibri Light" pitchFamily="34" charset="0"/>
                <a:cs typeface="Calibri Light" pitchFamily="34" charset="0"/>
              </a:rPr>
              <a:t>center</a:t>
            </a:r>
            <a:r>
              <a:rPr lang="en-GB" sz="2400" dirty="0" smtClean="0">
                <a:solidFill>
                  <a:srgbClr val="002060"/>
                </a:solidFill>
                <a:latin typeface="Calibri Light" pitchFamily="34" charset="0"/>
                <a:cs typeface="Calibri Light" pitchFamily="34" charset="0"/>
              </a:rPr>
              <a:t> in B&amp;H</a:t>
            </a:r>
            <a:endParaRPr lang="sr-Latn-RS" sz="2400" dirty="0" smtClean="0">
              <a:solidFill>
                <a:srgbClr val="002060"/>
              </a:solidFill>
              <a:latin typeface="Calibri Light" pitchFamily="34" charset="0"/>
              <a:cs typeface="Calibri Light" pitchFamily="34" charset="0"/>
            </a:endParaRPr>
          </a:p>
          <a:p>
            <a:pPr marL="800100" lvl="1" indent="-342900">
              <a:buFont typeface="Arial" panose="020B0604020202020204" pitchFamily="34" charset="0"/>
              <a:buChar char="•"/>
            </a:pPr>
            <a:endParaRPr lang="sr-Latn-RS" sz="2400" dirty="0" smtClean="0">
              <a:solidFill>
                <a:srgbClr val="002060"/>
              </a:solidFill>
              <a:latin typeface="Calibri Light" pitchFamily="34" charset="0"/>
              <a:cs typeface="Calibri Light" pitchFamily="34" charset="0"/>
            </a:endParaRPr>
          </a:p>
          <a:p>
            <a:pPr marL="800100" lvl="1" indent="-342900">
              <a:buFont typeface="Arial" panose="020B0604020202020204" pitchFamily="34" charset="0"/>
              <a:buChar char="•"/>
            </a:pPr>
            <a:r>
              <a:rPr lang="en-GB" sz="2400" dirty="0" err="1" smtClean="0">
                <a:solidFill>
                  <a:srgbClr val="002060"/>
                </a:solidFill>
                <a:latin typeface="Calibri Light" pitchFamily="34" charset="0"/>
                <a:cs typeface="Calibri Light" pitchFamily="34" charset="0"/>
              </a:rPr>
              <a:t>Regionalni</a:t>
            </a:r>
            <a:r>
              <a:rPr lang="en-GB" sz="2400" dirty="0" smtClean="0">
                <a:solidFill>
                  <a:srgbClr val="002060"/>
                </a:solidFill>
                <a:latin typeface="Calibri Light" pitchFamily="34" charset="0"/>
                <a:cs typeface="Calibri Light" pitchFamily="34" charset="0"/>
              </a:rPr>
              <a:t> </a:t>
            </a:r>
            <a:r>
              <a:rPr lang="en-GB" sz="2400" dirty="0" err="1" smtClean="0">
                <a:solidFill>
                  <a:srgbClr val="002060"/>
                </a:solidFill>
                <a:latin typeface="Calibri Light" pitchFamily="34" charset="0"/>
                <a:cs typeface="Calibri Light" pitchFamily="34" charset="0"/>
              </a:rPr>
              <a:t>vodovod</a:t>
            </a:r>
            <a:r>
              <a:rPr lang="en-GB" sz="2400" dirty="0" smtClean="0">
                <a:solidFill>
                  <a:srgbClr val="002060"/>
                </a:solidFill>
                <a:latin typeface="Calibri Light" pitchFamily="34" charset="0"/>
                <a:cs typeface="Calibri Light" pitchFamily="34" charset="0"/>
              </a:rPr>
              <a:t> </a:t>
            </a:r>
            <a:r>
              <a:rPr lang="en-GB" sz="2400" dirty="0" err="1" smtClean="0">
                <a:solidFill>
                  <a:srgbClr val="002060"/>
                </a:solidFill>
                <a:latin typeface="Calibri Light" pitchFamily="34" charset="0"/>
                <a:cs typeface="Calibri Light" pitchFamily="34" charset="0"/>
              </a:rPr>
              <a:t>Crnogorsko</a:t>
            </a:r>
            <a:r>
              <a:rPr lang="en-GB" sz="2400" dirty="0" smtClean="0">
                <a:solidFill>
                  <a:srgbClr val="002060"/>
                </a:solidFill>
                <a:latin typeface="Calibri Light" pitchFamily="34" charset="0"/>
                <a:cs typeface="Calibri Light" pitchFamily="34" charset="0"/>
              </a:rPr>
              <a:t> </a:t>
            </a:r>
            <a:r>
              <a:rPr lang="en-GB" sz="2400" dirty="0" err="1" smtClean="0">
                <a:solidFill>
                  <a:srgbClr val="002060"/>
                </a:solidFill>
                <a:latin typeface="Calibri Light" pitchFamily="34" charset="0"/>
                <a:cs typeface="Calibri Light" pitchFamily="34" charset="0"/>
              </a:rPr>
              <a:t>primorje</a:t>
            </a:r>
            <a:endParaRPr lang="en-US" sz="24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2655</Words>
  <Application>Microsoft Office PowerPoint</Application>
  <PresentationFormat>On-screen Show (4:3)</PresentationFormat>
  <Paragraphs>383</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Book Antiqua</vt:lpstr>
      <vt:lpstr>Calibri</vt:lpstr>
      <vt:lpstr>Calibri Light</vt:lpstr>
      <vt:lpstr>Times New Roman</vt:lpstr>
      <vt:lpstr>Wingdings</vt:lpstr>
      <vt:lpstr>Office Theme</vt:lpstr>
      <vt:lpstr>PowerPoint Presentation</vt:lpstr>
      <vt:lpstr>Basic Information</vt:lpstr>
      <vt:lpstr>Motivation</vt:lpstr>
      <vt:lpstr>Overall Broader Objective</vt:lpstr>
      <vt:lpstr>Specific Objectives</vt:lpstr>
      <vt:lpstr>Sustainability</vt:lpstr>
      <vt:lpstr>Consortium</vt:lpstr>
      <vt:lpstr>Consortium</vt:lpstr>
      <vt:lpstr>Consortium</vt:lpstr>
      <vt:lpstr>Consortium</vt:lpstr>
      <vt:lpstr>Work Packages</vt:lpstr>
      <vt:lpstr>Work Packages</vt:lpstr>
      <vt:lpstr>UoM –FCE Task Leaders</vt:lpstr>
      <vt:lpstr>Implementation of Activities</vt:lpstr>
      <vt:lpstr>Implementation of Activities WP1</vt:lpstr>
      <vt:lpstr>Implementation of Activities WP 2</vt:lpstr>
      <vt:lpstr>Implementation of Activities WP3</vt:lpstr>
      <vt:lpstr>Implementation of Activities WP5</vt:lpstr>
      <vt:lpstr>Implementation of Activities WP6</vt:lpstr>
      <vt:lpstr>Implementation of Activities WP7</vt:lpstr>
      <vt:lpstr>The role of the UoM (FCE) in SWARM</vt:lpstr>
      <vt:lpstr>Overall Broader Objective</vt:lpstr>
      <vt:lpstr>Specific Objectives</vt:lpstr>
      <vt:lpstr>Sustainability</vt:lpstr>
      <vt:lpstr>Impact 1</vt:lpstr>
      <vt:lpstr>Impact 2</vt:lpstr>
      <vt:lpstr>Impact 3</vt:lpstr>
      <vt:lpstr>Impact 4</vt:lpstr>
      <vt:lpstr>What have we done so far:</vt:lpstr>
      <vt:lpstr>What we plan to do next:</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PC</cp:lastModifiedBy>
  <cp:revision>33</cp:revision>
  <dcterms:created xsi:type="dcterms:W3CDTF">2006-08-16T00:00:00Z</dcterms:created>
  <dcterms:modified xsi:type="dcterms:W3CDTF">2019-05-13T12:53:41Z</dcterms:modified>
</cp:coreProperties>
</file>